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embeddedFontLst>
    <p:embeddedFont>
      <p:font typeface="Raleway SemiBold"/>
      <p:regular r:id="rId39"/>
      <p:bold r:id="rId40"/>
      <p:italic r:id="rId41"/>
      <p:boldItalic r:id="rId42"/>
    </p:embeddedFont>
    <p:embeddedFont>
      <p:font typeface="Raleway"/>
      <p:regular r:id="rId43"/>
      <p:bold r:id="rId44"/>
      <p:italic r:id="rId45"/>
      <p:boldItalic r:id="rId46"/>
    </p:embeddedFont>
    <p:embeddedFont>
      <p:font typeface="Raleway Medium"/>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1" roundtripDataSignature="AMtx7mi+vVi3GulrzKngu8/VYgNdjlLf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460DF4-7D0B-480D-968A-394D4CEBC36B}">
  <a:tblStyle styleId="{9E460DF4-7D0B-480D-968A-394D4CEBC36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SemiBold-bold.fntdata"/><Relationship Id="rId42" Type="http://schemas.openxmlformats.org/officeDocument/2006/relationships/font" Target="fonts/RalewaySemiBold-boldItalic.fntdata"/><Relationship Id="rId41" Type="http://schemas.openxmlformats.org/officeDocument/2006/relationships/font" Target="fonts/RalewaySemiBold-italic.fntdata"/><Relationship Id="rId44" Type="http://schemas.openxmlformats.org/officeDocument/2006/relationships/font" Target="fonts/Raleway-bold.fntdata"/><Relationship Id="rId43" Type="http://schemas.openxmlformats.org/officeDocument/2006/relationships/font" Target="fonts/Raleway-regular.fntdata"/><Relationship Id="rId46" Type="http://schemas.openxmlformats.org/officeDocument/2006/relationships/font" Target="fonts/Raleway-boldItalic.fntdata"/><Relationship Id="rId45"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Medium-bold.fntdata"/><Relationship Id="rId47" Type="http://schemas.openxmlformats.org/officeDocument/2006/relationships/font" Target="fonts/RalewayMedium-regular.fntdata"/><Relationship Id="rId49" Type="http://schemas.openxmlformats.org/officeDocument/2006/relationships/font" Target="fonts/RalewayMedium-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RalewaySemiBold-regular.fntdata"/><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customschemas.google.com/relationships/presentationmetadata" Target="metadata"/><Relationship Id="rId50" Type="http://schemas.openxmlformats.org/officeDocument/2006/relationships/font" Target="fonts/RalewayMedium-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703edf5d3c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3703edf5d3c_0_4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703edf5d3c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3703edf5d3c_0_3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703edf5d3c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3703edf5d3c_0_4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703edf5d3c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3703edf5d3c_0_4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71d37d781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371d37d7811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703edf5d3c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3703edf5d3c_0_5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Need to say about downloading This Story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703edf5d3c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g3703edf5d3c_0_5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703edf5d3c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3703edf5d3c_0_6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703edf5d3c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g3703edf5d3c_0_6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703edf5d3c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g3703edf5d3c_0_6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703edf5d3c_0_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3703edf5d3c_0_6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703edf5d3c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g3703edf5d3c_0_6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703edf5d3c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g3703edf5d3c_0_6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Need to say about downloading This Story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703edf5d3c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g3703edf5d3c_0_6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703edf5d3c_0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3703edf5d3c_0_6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703edf5d3c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g3703edf5d3c_0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Need to say about downloading This Story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703edf5d3c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3703edf5d3c_0_6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71d37d781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g371d37d7811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71d37d781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g371d37d7811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703edf5d3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3703edf5d3c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71f04d11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g371f04d116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Need to say about downloading This Story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71f04d116e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71f04d116e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03edf5d3c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3703edf5d3c_0_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Need to say about downloading This Story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703edf5d3c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3703edf5d3c_0_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703edf5d3c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703edf5d3c_0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703edf5d3c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3703edf5d3c_0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03edf5d3c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703edf5d3c_0_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703edf5d3c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3703edf5d3c_0_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 name="Shape 9"/>
        <p:cNvGrpSpPr/>
        <p:nvPr/>
      </p:nvGrpSpPr>
      <p:grpSpPr>
        <a:xfrm>
          <a:off x="0" y="0"/>
          <a:ext cx="0" cy="0"/>
          <a:chOff x="0" y="0"/>
          <a:chExt cx="0" cy="0"/>
        </a:xfrm>
      </p:grpSpPr>
      <p:sp>
        <p:nvSpPr>
          <p:cNvPr id="10" name="Google Shape;10;p18"/>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18"/>
          <p:cNvSpPr txBox="1"/>
          <p:nvPr>
            <p:ph idx="1" type="body"/>
          </p:nvPr>
        </p:nvSpPr>
        <p:spPr>
          <a:xfrm>
            <a:off x="3117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 name="Google Shape;12;p18"/>
          <p:cNvSpPr txBox="1"/>
          <p:nvPr>
            <p:ph idx="2" type="body"/>
          </p:nvPr>
        </p:nvSpPr>
        <p:spPr>
          <a:xfrm>
            <a:off x="48324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 name="Google Shape;1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4" name="Google Shape;14;p18"/>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1">
  <p:cSld name="SECTION_HEADER_1_2_1">
    <p:bg>
      <p:bgPr>
        <a:solidFill>
          <a:srgbClr val="004E51"/>
        </a:solidFill>
      </p:bgPr>
    </p:bg>
    <p:spTree>
      <p:nvGrpSpPr>
        <p:cNvPr id="67" name="Shape 67"/>
        <p:cNvGrpSpPr/>
        <p:nvPr/>
      </p:nvGrpSpPr>
      <p:grpSpPr>
        <a:xfrm>
          <a:off x="0" y="0"/>
          <a:ext cx="0" cy="0"/>
          <a:chOff x="0" y="0"/>
          <a:chExt cx="0" cy="0"/>
        </a:xfrm>
      </p:grpSpPr>
      <p:sp>
        <p:nvSpPr>
          <p:cNvPr id="68" name="Google Shape;6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9" name="Google Shape;69;p27"/>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70" name="Google Shape;70;p27"/>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1" name="Google Shape;71;p27"/>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72" name="Google Shape;72;p27"/>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73" name="Google Shape;73;p27"/>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74" name="Google Shape;74;p27"/>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5" name="Google Shape;75;p27"/>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Font typeface="Raleway Medium"/>
              <a:buNone/>
              <a:defRPr sz="24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76" name="Google Shape;76;p27"/>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Font typeface="Raleway Medium"/>
              <a:buNone/>
              <a:defRPr sz="16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77" name="Google Shape;77;p27"/>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300"/>
              <a:buNone/>
              <a:defRPr b="1" sz="13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009CA6"/>
        </a:solidFill>
      </p:bgPr>
    </p:bg>
    <p:spTree>
      <p:nvGrpSpPr>
        <p:cNvPr id="78" name="Shape 78"/>
        <p:cNvGrpSpPr/>
        <p:nvPr/>
      </p:nvGrpSpPr>
      <p:grpSpPr>
        <a:xfrm>
          <a:off x="0" y="0"/>
          <a:ext cx="0" cy="0"/>
          <a:chOff x="0" y="0"/>
          <a:chExt cx="0" cy="0"/>
        </a:xfrm>
      </p:grpSpPr>
      <p:sp>
        <p:nvSpPr>
          <p:cNvPr id="79" name="Google Shape;7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0" name="Google Shape;80;p21"/>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81" name="Google Shape;81;p21"/>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82" name="Google Shape;82;p21"/>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83" name="Google Shape;83;p21"/>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84" name="Google Shape;84;p21"/>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85" name="Google Shape;85;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6" name="Google Shape;86;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Font typeface="Raleway Medium"/>
              <a:buNone/>
              <a:defRPr sz="2800">
                <a:solidFill>
                  <a:schemeClr val="lt1"/>
                </a:solidFill>
                <a:latin typeface="Raleway Medium"/>
                <a:ea typeface="Raleway Medium"/>
                <a:cs typeface="Raleway Medium"/>
                <a:sym typeface="Raleway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Font typeface="Raleway"/>
              <a:buNone/>
              <a:defRPr b="1" sz="3600">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9" name="Google Shape;89;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Raleway Medium"/>
              <a:buNone/>
              <a:defRPr sz="2800">
                <a:latin typeface="Raleway Medium"/>
                <a:ea typeface="Raleway Medium"/>
                <a:cs typeface="Raleway Medium"/>
                <a:sym typeface="Raleway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0" name="Google Shape;9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grpSp>
        <p:nvGrpSpPr>
          <p:cNvPr id="91" name="Google Shape;91;p29"/>
          <p:cNvGrpSpPr/>
          <p:nvPr/>
        </p:nvGrpSpPr>
        <p:grpSpPr>
          <a:xfrm>
            <a:off x="-15600" y="150025"/>
            <a:ext cx="9190800" cy="4993325"/>
            <a:chOff x="-15600" y="150025"/>
            <a:chExt cx="9190800" cy="4993325"/>
          </a:xfrm>
        </p:grpSpPr>
        <p:pic>
          <p:nvPicPr>
            <p:cNvPr id="92" name="Google Shape;92;p29"/>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93" name="Google Shape;93;p29"/>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4" name="Google Shape;94;p29"/>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95" name="Google Shape;95;p29"/>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96" name="Google Shape;96;p29"/>
            <p:cNvPicPr preferRelativeResize="0"/>
            <p:nvPr/>
          </p:nvPicPr>
          <p:blipFill rotWithShape="1">
            <a:blip r:embed="rId5">
              <a:alphaModFix/>
            </a:blip>
            <a:srcRect b="0" l="0" r="0" t="0"/>
            <a:stretch/>
          </p:blipFill>
          <p:spPr>
            <a:xfrm>
              <a:off x="0" y="4243350"/>
              <a:ext cx="9175199" cy="80350"/>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1 1">
  <p:cSld name="SECTION_HEADER_1_2_1_1">
    <p:bg>
      <p:bgPr>
        <a:solidFill>
          <a:srgbClr val="BEE5EB"/>
        </a:solidFill>
      </p:bgPr>
    </p:bg>
    <p:spTree>
      <p:nvGrpSpPr>
        <p:cNvPr id="97" name="Shape 97"/>
        <p:cNvGrpSpPr/>
        <p:nvPr/>
      </p:nvGrpSpPr>
      <p:grpSpPr>
        <a:xfrm>
          <a:off x="0" y="0"/>
          <a:ext cx="0" cy="0"/>
          <a:chOff x="0" y="0"/>
          <a:chExt cx="0" cy="0"/>
        </a:xfrm>
      </p:grpSpPr>
      <p:sp>
        <p:nvSpPr>
          <p:cNvPr id="98" name="Google Shape;9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9" name="Google Shape;99;p30"/>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00" name="Google Shape;100;p30"/>
          <p:cNvPicPr preferRelativeResize="0"/>
          <p:nvPr/>
        </p:nvPicPr>
        <p:blipFill rotWithShape="1">
          <a:blip r:embed="rId2">
            <a:alphaModFix/>
          </a:blip>
          <a:srcRect b="0" l="0" r="0" t="0"/>
          <a:stretch/>
        </p:blipFill>
        <p:spPr>
          <a:xfrm>
            <a:off x="7460900" y="4673350"/>
            <a:ext cx="1371401" cy="245550"/>
          </a:xfrm>
          <a:prstGeom prst="rect">
            <a:avLst/>
          </a:prstGeom>
          <a:noFill/>
          <a:ln>
            <a:noFill/>
          </a:ln>
        </p:spPr>
      </p:pic>
      <p:pic>
        <p:nvPicPr>
          <p:cNvPr id="101" name="Google Shape;101;p30"/>
          <p:cNvPicPr preferRelativeResize="0"/>
          <p:nvPr/>
        </p:nvPicPr>
        <p:blipFill rotWithShape="1">
          <a:blip r:embed="rId3">
            <a:alphaModFix/>
          </a:blip>
          <a:srcRect b="0" l="0" r="0" t="0"/>
          <a:stretch/>
        </p:blipFill>
        <p:spPr>
          <a:xfrm>
            <a:off x="311700" y="4454450"/>
            <a:ext cx="424675" cy="590129"/>
          </a:xfrm>
          <a:prstGeom prst="rect">
            <a:avLst/>
          </a:prstGeom>
          <a:noFill/>
          <a:ln>
            <a:noFill/>
          </a:ln>
        </p:spPr>
      </p:pic>
      <p:pic>
        <p:nvPicPr>
          <p:cNvPr id="102" name="Google Shape;102;p30"/>
          <p:cNvPicPr preferRelativeResize="0"/>
          <p:nvPr/>
        </p:nvPicPr>
        <p:blipFill rotWithShape="1">
          <a:blip r:embed="rId4">
            <a:alphaModFix/>
          </a:blip>
          <a:srcRect b="0" l="0" r="0" t="0"/>
          <a:stretch/>
        </p:blipFill>
        <p:spPr>
          <a:xfrm>
            <a:off x="-14100" y="4227950"/>
            <a:ext cx="9143997" cy="79500"/>
          </a:xfrm>
          <a:prstGeom prst="rect">
            <a:avLst/>
          </a:prstGeom>
          <a:noFill/>
          <a:ln>
            <a:noFill/>
          </a:ln>
        </p:spPr>
      </p:pic>
      <p:sp>
        <p:nvSpPr>
          <p:cNvPr id="103" name="Google Shape;103;p30"/>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4E51"/>
              </a:buClr>
              <a:buSzPts val="3600"/>
              <a:buFont typeface="Raleway"/>
              <a:buNone/>
              <a:defRPr b="1" sz="3600">
                <a:solidFill>
                  <a:srgbClr val="004E5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4" name="Google Shape;104;p30"/>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400"/>
              <a:buFont typeface="Raleway Medium"/>
              <a:buNone/>
              <a:defRPr sz="2400">
                <a:solidFill>
                  <a:schemeClr val="dk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05" name="Google Shape;105;p30"/>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4E51"/>
              </a:buClr>
              <a:buSzPts val="1600"/>
              <a:buFont typeface="Raleway Medium"/>
              <a:buNone/>
              <a:defRPr sz="1600">
                <a:solidFill>
                  <a:srgbClr val="004E5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06" name="Google Shape;106;p30"/>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None/>
              <a:defRPr b="1" sz="1300">
                <a:solidFill>
                  <a:schemeClr val="dk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pic>
        <p:nvPicPr>
          <p:cNvPr id="107" name="Google Shape;107;p30"/>
          <p:cNvPicPr preferRelativeResize="0"/>
          <p:nvPr/>
        </p:nvPicPr>
        <p:blipFill rotWithShape="1">
          <a:blip r:embed="rId5">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rgbClr val="BEE5EB"/>
        </a:solidFill>
      </p:bgPr>
    </p:bg>
    <p:spTree>
      <p:nvGrpSpPr>
        <p:cNvPr id="108" name="Shape 108"/>
        <p:cNvGrpSpPr/>
        <p:nvPr/>
      </p:nvGrpSpPr>
      <p:grpSpPr>
        <a:xfrm>
          <a:off x="0" y="0"/>
          <a:ext cx="0" cy="0"/>
          <a:chOff x="0" y="0"/>
          <a:chExt cx="0" cy="0"/>
        </a:xfrm>
      </p:grpSpPr>
      <p:sp>
        <p:nvSpPr>
          <p:cNvPr id="109" name="Google Shape;10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10" name="Google Shape;110;p31"/>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111" name="Google Shape;111;p31"/>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1"/>
          <p:cNvSpPr txBox="1"/>
          <p:nvPr>
            <p:ph idx="1" type="body"/>
          </p:nvPr>
        </p:nvSpPr>
        <p:spPr>
          <a:xfrm>
            <a:off x="3117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3" name="Google Shape;113;p31"/>
          <p:cNvSpPr txBox="1"/>
          <p:nvPr>
            <p:ph idx="2" type="body"/>
          </p:nvPr>
        </p:nvSpPr>
        <p:spPr>
          <a:xfrm>
            <a:off x="48324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8" name="Shape 118"/>
        <p:cNvGrpSpPr/>
        <p:nvPr/>
      </p:nvGrpSpPr>
      <p:grpSpPr>
        <a:xfrm>
          <a:off x="0" y="0"/>
          <a:ext cx="0" cy="0"/>
          <a:chOff x="0" y="0"/>
          <a:chExt cx="0" cy="0"/>
        </a:xfrm>
      </p:grpSpPr>
      <p:sp>
        <p:nvSpPr>
          <p:cNvPr id="119" name="Google Shape;119;g3703edf5d3c_0_165"/>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0" name="Google Shape;120;g3703edf5d3c_0_165"/>
          <p:cNvSpPr txBox="1"/>
          <p:nvPr>
            <p:ph idx="1" type="body"/>
          </p:nvPr>
        </p:nvSpPr>
        <p:spPr>
          <a:xfrm>
            <a:off x="311700" y="1465800"/>
            <a:ext cx="3345900" cy="2725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Font typeface="Raleway"/>
              <a:buChar char="●"/>
              <a:defRPr sz="1200">
                <a:latin typeface="Raleway"/>
                <a:ea typeface="Raleway"/>
                <a:cs typeface="Raleway"/>
                <a:sym typeface="Raleway"/>
              </a:defRPr>
            </a:lvl1pPr>
            <a:lvl2pPr indent="-304800" lvl="1" marL="914400" algn="l">
              <a:lnSpc>
                <a:spcPct val="115000"/>
              </a:lnSpc>
              <a:spcBef>
                <a:spcPts val="0"/>
              </a:spcBef>
              <a:spcAft>
                <a:spcPts val="0"/>
              </a:spcAft>
              <a:buSzPts val="1200"/>
              <a:buFont typeface="Raleway"/>
              <a:buChar char="○"/>
              <a:defRPr sz="1200">
                <a:latin typeface="Raleway"/>
                <a:ea typeface="Raleway"/>
                <a:cs typeface="Raleway"/>
                <a:sym typeface="Raleway"/>
              </a:defRPr>
            </a:lvl2pPr>
            <a:lvl3pPr indent="-304800" lvl="2" marL="1371600" algn="l">
              <a:lnSpc>
                <a:spcPct val="115000"/>
              </a:lnSpc>
              <a:spcBef>
                <a:spcPts val="0"/>
              </a:spcBef>
              <a:spcAft>
                <a:spcPts val="0"/>
              </a:spcAft>
              <a:buSzPts val="1200"/>
              <a:buFont typeface="Raleway"/>
              <a:buChar char="■"/>
              <a:defRPr sz="1200">
                <a:latin typeface="Raleway"/>
                <a:ea typeface="Raleway"/>
                <a:cs typeface="Raleway"/>
                <a:sym typeface="Raleway"/>
              </a:defRPr>
            </a:lvl3pPr>
            <a:lvl4pPr indent="-304800" lvl="3" marL="1828800" algn="l">
              <a:lnSpc>
                <a:spcPct val="115000"/>
              </a:lnSpc>
              <a:spcBef>
                <a:spcPts val="0"/>
              </a:spcBef>
              <a:spcAft>
                <a:spcPts val="0"/>
              </a:spcAft>
              <a:buSzPts val="1200"/>
              <a:buFont typeface="Raleway"/>
              <a:buChar char="●"/>
              <a:defRPr sz="1200">
                <a:latin typeface="Raleway"/>
                <a:ea typeface="Raleway"/>
                <a:cs typeface="Raleway"/>
                <a:sym typeface="Raleway"/>
              </a:defRPr>
            </a:lvl4pPr>
            <a:lvl5pPr indent="-304800" lvl="4" marL="2286000" algn="l">
              <a:lnSpc>
                <a:spcPct val="115000"/>
              </a:lnSpc>
              <a:spcBef>
                <a:spcPts val="0"/>
              </a:spcBef>
              <a:spcAft>
                <a:spcPts val="0"/>
              </a:spcAft>
              <a:buSzPts val="1200"/>
              <a:buFont typeface="Raleway"/>
              <a:buChar char="○"/>
              <a:defRPr sz="1200">
                <a:latin typeface="Raleway"/>
                <a:ea typeface="Raleway"/>
                <a:cs typeface="Raleway"/>
                <a:sym typeface="Raleway"/>
              </a:defRPr>
            </a:lvl5pPr>
            <a:lvl6pPr indent="-304800" lvl="5" marL="2743200" algn="l">
              <a:lnSpc>
                <a:spcPct val="115000"/>
              </a:lnSpc>
              <a:spcBef>
                <a:spcPts val="0"/>
              </a:spcBef>
              <a:spcAft>
                <a:spcPts val="0"/>
              </a:spcAft>
              <a:buSzPts val="1200"/>
              <a:buFont typeface="Raleway"/>
              <a:buChar char="■"/>
              <a:defRPr sz="1200">
                <a:latin typeface="Raleway"/>
                <a:ea typeface="Raleway"/>
                <a:cs typeface="Raleway"/>
                <a:sym typeface="Raleway"/>
              </a:defRPr>
            </a:lvl6pPr>
            <a:lvl7pPr indent="-304800" lvl="6" marL="3200400" algn="l">
              <a:lnSpc>
                <a:spcPct val="115000"/>
              </a:lnSpc>
              <a:spcBef>
                <a:spcPts val="0"/>
              </a:spcBef>
              <a:spcAft>
                <a:spcPts val="0"/>
              </a:spcAft>
              <a:buSzPts val="1200"/>
              <a:buFont typeface="Raleway"/>
              <a:buChar char="●"/>
              <a:defRPr sz="1200">
                <a:latin typeface="Raleway"/>
                <a:ea typeface="Raleway"/>
                <a:cs typeface="Raleway"/>
                <a:sym typeface="Raleway"/>
              </a:defRPr>
            </a:lvl7pPr>
            <a:lvl8pPr indent="-304800" lvl="7" marL="3657600" algn="l">
              <a:lnSpc>
                <a:spcPct val="115000"/>
              </a:lnSpc>
              <a:spcBef>
                <a:spcPts val="0"/>
              </a:spcBef>
              <a:spcAft>
                <a:spcPts val="0"/>
              </a:spcAft>
              <a:buSzPts val="1200"/>
              <a:buFont typeface="Raleway"/>
              <a:buChar char="○"/>
              <a:defRPr sz="1200">
                <a:latin typeface="Raleway"/>
                <a:ea typeface="Raleway"/>
                <a:cs typeface="Raleway"/>
                <a:sym typeface="Raleway"/>
              </a:defRPr>
            </a:lvl8pPr>
            <a:lvl9pPr indent="-304800" lvl="8" marL="4114800" algn="l">
              <a:lnSpc>
                <a:spcPct val="115000"/>
              </a:lnSpc>
              <a:spcBef>
                <a:spcPts val="0"/>
              </a:spcBef>
              <a:spcAft>
                <a:spcPts val="0"/>
              </a:spcAft>
              <a:buSzPts val="1200"/>
              <a:buFont typeface="Raleway"/>
              <a:buChar char="■"/>
              <a:defRPr sz="1200">
                <a:latin typeface="Raleway"/>
                <a:ea typeface="Raleway"/>
                <a:cs typeface="Raleway"/>
                <a:sym typeface="Raleway"/>
              </a:defRPr>
            </a:lvl9pPr>
          </a:lstStyle>
          <a:p/>
        </p:txBody>
      </p:sp>
      <p:sp>
        <p:nvSpPr>
          <p:cNvPr id="121" name="Google Shape;121;g3703edf5d3c_0_1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22" name="Google Shape;122;g3703edf5d3c_0_165"/>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3" name="Shape 123"/>
        <p:cNvGrpSpPr/>
        <p:nvPr/>
      </p:nvGrpSpPr>
      <p:grpSpPr>
        <a:xfrm>
          <a:off x="0" y="0"/>
          <a:ext cx="0" cy="0"/>
          <a:chOff x="0" y="0"/>
          <a:chExt cx="0" cy="0"/>
        </a:xfrm>
      </p:grpSpPr>
      <p:sp>
        <p:nvSpPr>
          <p:cNvPr id="124" name="Google Shape;124;g3703edf5d3c_0_137"/>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 name="Google Shape;125;g3703edf5d3c_0_137"/>
          <p:cNvSpPr txBox="1"/>
          <p:nvPr>
            <p:ph idx="1" type="body"/>
          </p:nvPr>
        </p:nvSpPr>
        <p:spPr>
          <a:xfrm>
            <a:off x="3117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6" name="Google Shape;126;g3703edf5d3c_0_137"/>
          <p:cNvSpPr txBox="1"/>
          <p:nvPr>
            <p:ph idx="2" type="body"/>
          </p:nvPr>
        </p:nvSpPr>
        <p:spPr>
          <a:xfrm>
            <a:off x="48324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7" name="Google Shape;127;g3703edf5d3c_0_1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28" name="Google Shape;128;g3703edf5d3c_0_137"/>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solidFill>
          <a:srgbClr val="BEE5EB"/>
        </a:solidFill>
      </p:bgPr>
    </p:bg>
    <p:spTree>
      <p:nvGrpSpPr>
        <p:cNvPr id="129" name="Shape 129"/>
        <p:cNvGrpSpPr/>
        <p:nvPr/>
      </p:nvGrpSpPr>
      <p:grpSpPr>
        <a:xfrm>
          <a:off x="0" y="0"/>
          <a:ext cx="0" cy="0"/>
          <a:chOff x="0" y="0"/>
          <a:chExt cx="0" cy="0"/>
        </a:xfrm>
      </p:grpSpPr>
      <p:sp>
        <p:nvSpPr>
          <p:cNvPr id="130" name="Google Shape;130;g3703edf5d3c_0_143"/>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1" name="Google Shape;131;g3703edf5d3c_0_143"/>
          <p:cNvSpPr txBox="1"/>
          <p:nvPr>
            <p:ph idx="1" type="body"/>
          </p:nvPr>
        </p:nvSpPr>
        <p:spPr>
          <a:xfrm>
            <a:off x="311700" y="1287775"/>
            <a:ext cx="8520600" cy="2842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2" name="Google Shape;132;g3703edf5d3c_0_1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g3703edf5d3c_0_143"/>
          <p:cNvSpPr/>
          <p:nvPr>
            <p:ph idx="2" type="pic"/>
          </p:nvPr>
        </p:nvSpPr>
        <p:spPr>
          <a:xfrm>
            <a:off x="4464050" y="1175250"/>
            <a:ext cx="4148100" cy="3234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4D52"/>
        </a:solidFill>
      </p:bgPr>
    </p:bg>
    <p:spTree>
      <p:nvGrpSpPr>
        <p:cNvPr id="134" name="Shape 134"/>
        <p:cNvGrpSpPr/>
        <p:nvPr/>
      </p:nvGrpSpPr>
      <p:grpSpPr>
        <a:xfrm>
          <a:off x="0" y="0"/>
          <a:ext cx="0" cy="0"/>
          <a:chOff x="0" y="0"/>
          <a:chExt cx="0" cy="0"/>
        </a:xfrm>
      </p:grpSpPr>
      <p:pic>
        <p:nvPicPr>
          <p:cNvPr id="135" name="Google Shape;135;g3703edf5d3c_0_148"/>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136" name="Google Shape;136;g3703edf5d3c_0_148"/>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37" name="Google Shape;137;g3703edf5d3c_0_148"/>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138" name="Google Shape;138;g3703edf5d3c_0_148"/>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139" name="Google Shape;139;g3703edf5d3c_0_148"/>
          <p:cNvPicPr preferRelativeResize="0"/>
          <p:nvPr/>
        </p:nvPicPr>
        <p:blipFill rotWithShape="1">
          <a:blip r:embed="rId5">
            <a:alphaModFix/>
          </a:blip>
          <a:srcRect b="0" l="0" r="0" t="0"/>
          <a:stretch/>
        </p:blipFill>
        <p:spPr>
          <a:xfrm>
            <a:off x="-2" y="4260545"/>
            <a:ext cx="9174477" cy="79500"/>
          </a:xfrm>
          <a:prstGeom prst="rect">
            <a:avLst/>
          </a:prstGeom>
          <a:noFill/>
          <a:ln>
            <a:noFill/>
          </a:ln>
        </p:spPr>
      </p:pic>
      <p:sp>
        <p:nvSpPr>
          <p:cNvPr id="140" name="Google Shape;140;g3703edf5d3c_0_14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1" name="Google Shape;141;g3703edf5d3c_0_14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Font typeface="Raleway Medium"/>
              <a:buNone/>
              <a:defRPr sz="2800">
                <a:solidFill>
                  <a:schemeClr val="lt1"/>
                </a:solidFill>
                <a:latin typeface="Raleway Medium"/>
                <a:ea typeface="Raleway Medium"/>
                <a:cs typeface="Raleway Medium"/>
                <a:sym typeface="Raleway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009CA6"/>
        </a:solidFill>
      </p:bgPr>
    </p:bg>
    <p:spTree>
      <p:nvGrpSpPr>
        <p:cNvPr id="142" name="Shape 142"/>
        <p:cNvGrpSpPr/>
        <p:nvPr/>
      </p:nvGrpSpPr>
      <p:grpSpPr>
        <a:xfrm>
          <a:off x="0" y="0"/>
          <a:ext cx="0" cy="0"/>
          <a:chOff x="0" y="0"/>
          <a:chExt cx="0" cy="0"/>
        </a:xfrm>
      </p:grpSpPr>
      <p:sp>
        <p:nvSpPr>
          <p:cNvPr id="143" name="Google Shape;143;g3703edf5d3c_0_1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44" name="Google Shape;144;g3703edf5d3c_0_156"/>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145" name="Google Shape;145;g3703edf5d3c_0_156"/>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46" name="Google Shape;146;g3703edf5d3c_0_156"/>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147" name="Google Shape;147;g3703edf5d3c_0_156"/>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148" name="Google Shape;148;g3703edf5d3c_0_156"/>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149" name="Google Shape;149;g3703edf5d3c_0_15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0" name="Google Shape;150;g3703edf5d3c_0_15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Font typeface="Raleway Medium"/>
              <a:buNone/>
              <a:defRPr sz="2800">
                <a:solidFill>
                  <a:schemeClr val="lt1"/>
                </a:solidFill>
                <a:latin typeface="Raleway Medium"/>
                <a:ea typeface="Raleway Medium"/>
                <a:cs typeface="Raleway Medium"/>
                <a:sym typeface="Raleway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 name="Shape 15"/>
        <p:cNvGrpSpPr/>
        <p:nvPr/>
      </p:nvGrpSpPr>
      <p:grpSpPr>
        <a:xfrm>
          <a:off x="0" y="0"/>
          <a:ext cx="0" cy="0"/>
          <a:chOff x="0" y="0"/>
          <a:chExt cx="0" cy="0"/>
        </a:xfrm>
      </p:grpSpPr>
      <p:sp>
        <p:nvSpPr>
          <p:cNvPr id="16" name="Google Shape;16;p22"/>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 name="Google Shape;17;p22"/>
          <p:cNvSpPr txBox="1"/>
          <p:nvPr>
            <p:ph idx="1" type="body"/>
          </p:nvPr>
        </p:nvSpPr>
        <p:spPr>
          <a:xfrm>
            <a:off x="311700" y="1465800"/>
            <a:ext cx="3345900" cy="2725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Font typeface="Raleway"/>
              <a:buChar char="●"/>
              <a:defRPr sz="1200">
                <a:latin typeface="Raleway"/>
                <a:ea typeface="Raleway"/>
                <a:cs typeface="Raleway"/>
                <a:sym typeface="Raleway"/>
              </a:defRPr>
            </a:lvl1pPr>
            <a:lvl2pPr indent="-304800" lvl="1" marL="914400" algn="l">
              <a:lnSpc>
                <a:spcPct val="115000"/>
              </a:lnSpc>
              <a:spcBef>
                <a:spcPts val="0"/>
              </a:spcBef>
              <a:spcAft>
                <a:spcPts val="0"/>
              </a:spcAft>
              <a:buSzPts val="1200"/>
              <a:buFont typeface="Raleway"/>
              <a:buChar char="○"/>
              <a:defRPr sz="1200">
                <a:latin typeface="Raleway"/>
                <a:ea typeface="Raleway"/>
                <a:cs typeface="Raleway"/>
                <a:sym typeface="Raleway"/>
              </a:defRPr>
            </a:lvl2pPr>
            <a:lvl3pPr indent="-304800" lvl="2" marL="1371600" algn="l">
              <a:lnSpc>
                <a:spcPct val="115000"/>
              </a:lnSpc>
              <a:spcBef>
                <a:spcPts val="0"/>
              </a:spcBef>
              <a:spcAft>
                <a:spcPts val="0"/>
              </a:spcAft>
              <a:buSzPts val="1200"/>
              <a:buFont typeface="Raleway"/>
              <a:buChar char="■"/>
              <a:defRPr sz="1200">
                <a:latin typeface="Raleway"/>
                <a:ea typeface="Raleway"/>
                <a:cs typeface="Raleway"/>
                <a:sym typeface="Raleway"/>
              </a:defRPr>
            </a:lvl3pPr>
            <a:lvl4pPr indent="-304800" lvl="3" marL="1828800" algn="l">
              <a:lnSpc>
                <a:spcPct val="115000"/>
              </a:lnSpc>
              <a:spcBef>
                <a:spcPts val="0"/>
              </a:spcBef>
              <a:spcAft>
                <a:spcPts val="0"/>
              </a:spcAft>
              <a:buSzPts val="1200"/>
              <a:buFont typeface="Raleway"/>
              <a:buChar char="●"/>
              <a:defRPr sz="1200">
                <a:latin typeface="Raleway"/>
                <a:ea typeface="Raleway"/>
                <a:cs typeface="Raleway"/>
                <a:sym typeface="Raleway"/>
              </a:defRPr>
            </a:lvl4pPr>
            <a:lvl5pPr indent="-304800" lvl="4" marL="2286000" algn="l">
              <a:lnSpc>
                <a:spcPct val="115000"/>
              </a:lnSpc>
              <a:spcBef>
                <a:spcPts val="0"/>
              </a:spcBef>
              <a:spcAft>
                <a:spcPts val="0"/>
              </a:spcAft>
              <a:buSzPts val="1200"/>
              <a:buFont typeface="Raleway"/>
              <a:buChar char="○"/>
              <a:defRPr sz="1200">
                <a:latin typeface="Raleway"/>
                <a:ea typeface="Raleway"/>
                <a:cs typeface="Raleway"/>
                <a:sym typeface="Raleway"/>
              </a:defRPr>
            </a:lvl5pPr>
            <a:lvl6pPr indent="-304800" lvl="5" marL="2743200" algn="l">
              <a:lnSpc>
                <a:spcPct val="115000"/>
              </a:lnSpc>
              <a:spcBef>
                <a:spcPts val="0"/>
              </a:spcBef>
              <a:spcAft>
                <a:spcPts val="0"/>
              </a:spcAft>
              <a:buSzPts val="1200"/>
              <a:buFont typeface="Raleway"/>
              <a:buChar char="■"/>
              <a:defRPr sz="1200">
                <a:latin typeface="Raleway"/>
                <a:ea typeface="Raleway"/>
                <a:cs typeface="Raleway"/>
                <a:sym typeface="Raleway"/>
              </a:defRPr>
            </a:lvl6pPr>
            <a:lvl7pPr indent="-304800" lvl="6" marL="3200400" algn="l">
              <a:lnSpc>
                <a:spcPct val="115000"/>
              </a:lnSpc>
              <a:spcBef>
                <a:spcPts val="0"/>
              </a:spcBef>
              <a:spcAft>
                <a:spcPts val="0"/>
              </a:spcAft>
              <a:buSzPts val="1200"/>
              <a:buFont typeface="Raleway"/>
              <a:buChar char="●"/>
              <a:defRPr sz="1200">
                <a:latin typeface="Raleway"/>
                <a:ea typeface="Raleway"/>
                <a:cs typeface="Raleway"/>
                <a:sym typeface="Raleway"/>
              </a:defRPr>
            </a:lvl7pPr>
            <a:lvl8pPr indent="-304800" lvl="7" marL="3657600" algn="l">
              <a:lnSpc>
                <a:spcPct val="115000"/>
              </a:lnSpc>
              <a:spcBef>
                <a:spcPts val="0"/>
              </a:spcBef>
              <a:spcAft>
                <a:spcPts val="0"/>
              </a:spcAft>
              <a:buSzPts val="1200"/>
              <a:buFont typeface="Raleway"/>
              <a:buChar char="○"/>
              <a:defRPr sz="1200">
                <a:latin typeface="Raleway"/>
                <a:ea typeface="Raleway"/>
                <a:cs typeface="Raleway"/>
                <a:sym typeface="Raleway"/>
              </a:defRPr>
            </a:lvl8pPr>
            <a:lvl9pPr indent="-304800" lvl="8" marL="4114800" algn="l">
              <a:lnSpc>
                <a:spcPct val="115000"/>
              </a:lnSpc>
              <a:spcBef>
                <a:spcPts val="0"/>
              </a:spcBef>
              <a:spcAft>
                <a:spcPts val="0"/>
              </a:spcAft>
              <a:buSzPts val="1200"/>
              <a:buFont typeface="Raleway"/>
              <a:buChar char="■"/>
              <a:defRPr sz="1200">
                <a:latin typeface="Raleway"/>
                <a:ea typeface="Raleway"/>
                <a:cs typeface="Raleway"/>
                <a:sym typeface="Raleway"/>
              </a:defRPr>
            </a:lvl9pPr>
          </a:lstStyle>
          <a:p/>
        </p:txBody>
      </p:sp>
      <p:sp>
        <p:nvSpPr>
          <p:cNvPr id="18" name="Google Shape;1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9" name="Google Shape;19;p22"/>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1" name="Shape 151"/>
        <p:cNvGrpSpPr/>
        <p:nvPr/>
      </p:nvGrpSpPr>
      <p:grpSpPr>
        <a:xfrm>
          <a:off x="0" y="0"/>
          <a:ext cx="0" cy="0"/>
          <a:chOff x="0" y="0"/>
          <a:chExt cx="0" cy="0"/>
        </a:xfrm>
      </p:grpSpPr>
      <p:sp>
        <p:nvSpPr>
          <p:cNvPr id="152" name="Google Shape;152;g3703edf5d3c_0_1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53" name="Google Shape;153;g3703edf5d3c_0_170"/>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154" name="Google Shape;154;g3703edf5d3c_0_170"/>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5" name="Google Shape;155;g3703edf5d3c_0_170"/>
          <p:cNvSpPr txBox="1"/>
          <p:nvPr>
            <p:ph idx="1" type="body"/>
          </p:nvPr>
        </p:nvSpPr>
        <p:spPr>
          <a:xfrm>
            <a:off x="311700" y="1287775"/>
            <a:ext cx="8520600" cy="2842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6" name="Google Shape;156;g3703edf5d3c_0_170"/>
          <p:cNvSpPr/>
          <p:nvPr>
            <p:ph idx="2" type="pic"/>
          </p:nvPr>
        </p:nvSpPr>
        <p:spPr>
          <a:xfrm>
            <a:off x="4464050" y="1093925"/>
            <a:ext cx="4148100" cy="33162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solidFill>
          <a:srgbClr val="BEE5EB"/>
        </a:solidFill>
      </p:bgPr>
    </p:bg>
    <p:spTree>
      <p:nvGrpSpPr>
        <p:cNvPr id="157" name="Shape 157"/>
        <p:cNvGrpSpPr/>
        <p:nvPr/>
      </p:nvGrpSpPr>
      <p:grpSpPr>
        <a:xfrm>
          <a:off x="0" y="0"/>
          <a:ext cx="0" cy="0"/>
          <a:chOff x="0" y="0"/>
          <a:chExt cx="0" cy="0"/>
        </a:xfrm>
      </p:grpSpPr>
      <p:sp>
        <p:nvSpPr>
          <p:cNvPr id="158" name="Google Shape;158;g3703edf5d3c_0_1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9" name="Google Shape;159;g3703edf5d3c_0_176"/>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0" name="Google Shape;160;g3703edf5d3c_0_176"/>
          <p:cNvPicPr preferRelativeResize="0"/>
          <p:nvPr/>
        </p:nvPicPr>
        <p:blipFill rotWithShape="1">
          <a:blip r:embed="rId2">
            <a:alphaModFix/>
          </a:blip>
          <a:srcRect b="0" l="0" r="0" t="0"/>
          <a:stretch/>
        </p:blipFill>
        <p:spPr>
          <a:xfrm>
            <a:off x="7460900" y="4673350"/>
            <a:ext cx="1371401" cy="245550"/>
          </a:xfrm>
          <a:prstGeom prst="rect">
            <a:avLst/>
          </a:prstGeom>
          <a:noFill/>
          <a:ln>
            <a:noFill/>
          </a:ln>
        </p:spPr>
      </p:pic>
      <p:pic>
        <p:nvPicPr>
          <p:cNvPr id="161" name="Google Shape;161;g3703edf5d3c_0_176"/>
          <p:cNvPicPr preferRelativeResize="0"/>
          <p:nvPr/>
        </p:nvPicPr>
        <p:blipFill rotWithShape="1">
          <a:blip r:embed="rId3">
            <a:alphaModFix/>
          </a:blip>
          <a:srcRect b="0" l="0" r="0" t="0"/>
          <a:stretch/>
        </p:blipFill>
        <p:spPr>
          <a:xfrm>
            <a:off x="311700" y="4454450"/>
            <a:ext cx="424675" cy="590129"/>
          </a:xfrm>
          <a:prstGeom prst="rect">
            <a:avLst/>
          </a:prstGeom>
          <a:noFill/>
          <a:ln>
            <a:noFill/>
          </a:ln>
        </p:spPr>
      </p:pic>
      <p:sp>
        <p:nvSpPr>
          <p:cNvPr id="162" name="Google Shape;162;g3703edf5d3c_0_17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Font typeface="Raleway"/>
              <a:buNone/>
              <a:defRPr b="1" sz="3600">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3" name="Google Shape;163;g3703edf5d3c_0_17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800"/>
              <a:buFont typeface="Raleway Medium"/>
              <a:buNone/>
              <a:defRPr sz="2800">
                <a:solidFill>
                  <a:schemeClr val="dk1"/>
                </a:solidFill>
                <a:latin typeface="Raleway Medium"/>
                <a:ea typeface="Raleway Medium"/>
                <a:cs typeface="Raleway Medium"/>
                <a:sym typeface="Raleway Medium"/>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pic>
        <p:nvPicPr>
          <p:cNvPr id="164" name="Google Shape;164;g3703edf5d3c_0_176"/>
          <p:cNvPicPr preferRelativeResize="0"/>
          <p:nvPr/>
        </p:nvPicPr>
        <p:blipFill rotWithShape="1">
          <a:blip r:embed="rId4">
            <a:alphaModFix/>
          </a:blip>
          <a:srcRect b="0" l="0" r="0" t="0"/>
          <a:stretch/>
        </p:blipFill>
        <p:spPr>
          <a:xfrm>
            <a:off x="-1400" y="150025"/>
            <a:ext cx="1394828" cy="281025"/>
          </a:xfrm>
          <a:prstGeom prst="rect">
            <a:avLst/>
          </a:prstGeom>
          <a:noFill/>
          <a:ln>
            <a:noFill/>
          </a:ln>
        </p:spPr>
      </p:pic>
      <p:pic>
        <p:nvPicPr>
          <p:cNvPr id="165" name="Google Shape;165;g3703edf5d3c_0_176"/>
          <p:cNvPicPr preferRelativeResize="0"/>
          <p:nvPr/>
        </p:nvPicPr>
        <p:blipFill rotWithShape="1">
          <a:blip r:embed="rId5">
            <a:alphaModFix/>
          </a:blip>
          <a:srcRect b="0" l="0" r="0" t="0"/>
          <a:stretch/>
        </p:blipFill>
        <p:spPr>
          <a:xfrm>
            <a:off x="0" y="4243350"/>
            <a:ext cx="9175199" cy="803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1">
  <p:cSld name="ONE_COLUMN_TEXT_1">
    <p:bg>
      <p:bgPr>
        <a:solidFill>
          <a:srgbClr val="BEE5EB"/>
        </a:solidFill>
      </p:bgPr>
    </p:bg>
    <p:spTree>
      <p:nvGrpSpPr>
        <p:cNvPr id="166" name="Shape 166"/>
        <p:cNvGrpSpPr/>
        <p:nvPr/>
      </p:nvGrpSpPr>
      <p:grpSpPr>
        <a:xfrm>
          <a:off x="0" y="0"/>
          <a:ext cx="0" cy="0"/>
          <a:chOff x="0" y="0"/>
          <a:chExt cx="0" cy="0"/>
        </a:xfrm>
      </p:grpSpPr>
      <p:sp>
        <p:nvSpPr>
          <p:cNvPr id="167" name="Google Shape;167;g3703edf5d3c_0_1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68" name="Google Shape;168;g3703edf5d3c_0_185"/>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169" name="Google Shape;169;g3703edf5d3c_0_185"/>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0" name="Google Shape;170;g3703edf5d3c_0_185"/>
          <p:cNvSpPr txBox="1"/>
          <p:nvPr>
            <p:ph idx="1" type="body"/>
          </p:nvPr>
        </p:nvSpPr>
        <p:spPr>
          <a:xfrm>
            <a:off x="311700" y="1465800"/>
            <a:ext cx="3345900" cy="2725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Font typeface="Raleway"/>
              <a:buChar char="●"/>
              <a:defRPr sz="1200">
                <a:latin typeface="Raleway"/>
                <a:ea typeface="Raleway"/>
                <a:cs typeface="Raleway"/>
                <a:sym typeface="Raleway"/>
              </a:defRPr>
            </a:lvl1pPr>
            <a:lvl2pPr indent="-304800" lvl="1" marL="914400" algn="l">
              <a:lnSpc>
                <a:spcPct val="115000"/>
              </a:lnSpc>
              <a:spcBef>
                <a:spcPts val="0"/>
              </a:spcBef>
              <a:spcAft>
                <a:spcPts val="0"/>
              </a:spcAft>
              <a:buSzPts val="1200"/>
              <a:buFont typeface="Raleway"/>
              <a:buChar char="○"/>
              <a:defRPr sz="1200">
                <a:latin typeface="Raleway"/>
                <a:ea typeface="Raleway"/>
                <a:cs typeface="Raleway"/>
                <a:sym typeface="Raleway"/>
              </a:defRPr>
            </a:lvl2pPr>
            <a:lvl3pPr indent="-304800" lvl="2" marL="1371600" algn="l">
              <a:lnSpc>
                <a:spcPct val="115000"/>
              </a:lnSpc>
              <a:spcBef>
                <a:spcPts val="0"/>
              </a:spcBef>
              <a:spcAft>
                <a:spcPts val="0"/>
              </a:spcAft>
              <a:buSzPts val="1200"/>
              <a:buFont typeface="Raleway"/>
              <a:buChar char="■"/>
              <a:defRPr sz="1200">
                <a:latin typeface="Raleway"/>
                <a:ea typeface="Raleway"/>
                <a:cs typeface="Raleway"/>
                <a:sym typeface="Raleway"/>
              </a:defRPr>
            </a:lvl3pPr>
            <a:lvl4pPr indent="-304800" lvl="3" marL="1828800" algn="l">
              <a:lnSpc>
                <a:spcPct val="115000"/>
              </a:lnSpc>
              <a:spcBef>
                <a:spcPts val="0"/>
              </a:spcBef>
              <a:spcAft>
                <a:spcPts val="0"/>
              </a:spcAft>
              <a:buSzPts val="1200"/>
              <a:buFont typeface="Raleway"/>
              <a:buChar char="●"/>
              <a:defRPr sz="1200">
                <a:latin typeface="Raleway"/>
                <a:ea typeface="Raleway"/>
                <a:cs typeface="Raleway"/>
                <a:sym typeface="Raleway"/>
              </a:defRPr>
            </a:lvl4pPr>
            <a:lvl5pPr indent="-304800" lvl="4" marL="2286000" algn="l">
              <a:lnSpc>
                <a:spcPct val="115000"/>
              </a:lnSpc>
              <a:spcBef>
                <a:spcPts val="0"/>
              </a:spcBef>
              <a:spcAft>
                <a:spcPts val="0"/>
              </a:spcAft>
              <a:buSzPts val="1200"/>
              <a:buFont typeface="Raleway"/>
              <a:buChar char="○"/>
              <a:defRPr sz="1200">
                <a:latin typeface="Raleway"/>
                <a:ea typeface="Raleway"/>
                <a:cs typeface="Raleway"/>
                <a:sym typeface="Raleway"/>
              </a:defRPr>
            </a:lvl5pPr>
            <a:lvl6pPr indent="-304800" lvl="5" marL="2743200" algn="l">
              <a:lnSpc>
                <a:spcPct val="115000"/>
              </a:lnSpc>
              <a:spcBef>
                <a:spcPts val="0"/>
              </a:spcBef>
              <a:spcAft>
                <a:spcPts val="0"/>
              </a:spcAft>
              <a:buSzPts val="1200"/>
              <a:buFont typeface="Raleway"/>
              <a:buChar char="■"/>
              <a:defRPr sz="1200">
                <a:latin typeface="Raleway"/>
                <a:ea typeface="Raleway"/>
                <a:cs typeface="Raleway"/>
                <a:sym typeface="Raleway"/>
              </a:defRPr>
            </a:lvl6pPr>
            <a:lvl7pPr indent="-304800" lvl="6" marL="3200400" algn="l">
              <a:lnSpc>
                <a:spcPct val="115000"/>
              </a:lnSpc>
              <a:spcBef>
                <a:spcPts val="0"/>
              </a:spcBef>
              <a:spcAft>
                <a:spcPts val="0"/>
              </a:spcAft>
              <a:buSzPts val="1200"/>
              <a:buFont typeface="Raleway"/>
              <a:buChar char="●"/>
              <a:defRPr sz="1200">
                <a:latin typeface="Raleway"/>
                <a:ea typeface="Raleway"/>
                <a:cs typeface="Raleway"/>
                <a:sym typeface="Raleway"/>
              </a:defRPr>
            </a:lvl7pPr>
            <a:lvl8pPr indent="-304800" lvl="7" marL="3657600" algn="l">
              <a:lnSpc>
                <a:spcPct val="115000"/>
              </a:lnSpc>
              <a:spcBef>
                <a:spcPts val="0"/>
              </a:spcBef>
              <a:spcAft>
                <a:spcPts val="0"/>
              </a:spcAft>
              <a:buSzPts val="1200"/>
              <a:buFont typeface="Raleway"/>
              <a:buChar char="○"/>
              <a:defRPr sz="1200">
                <a:latin typeface="Raleway"/>
                <a:ea typeface="Raleway"/>
                <a:cs typeface="Raleway"/>
                <a:sym typeface="Raleway"/>
              </a:defRPr>
            </a:lvl8pPr>
            <a:lvl9pPr indent="-304800" lvl="8" marL="4114800" algn="l">
              <a:lnSpc>
                <a:spcPct val="115000"/>
              </a:lnSpc>
              <a:spcBef>
                <a:spcPts val="0"/>
              </a:spcBef>
              <a:spcAft>
                <a:spcPts val="0"/>
              </a:spcAft>
              <a:buSzPts val="1200"/>
              <a:buFont typeface="Raleway"/>
              <a:buChar char="■"/>
              <a:defRPr sz="1200">
                <a:latin typeface="Raleway"/>
                <a:ea typeface="Raleway"/>
                <a:cs typeface="Raleway"/>
                <a:sym typeface="Raleway"/>
              </a:defRPr>
            </a:lvl9pPr>
          </a:lstStyle>
          <a:p/>
        </p:txBody>
      </p:sp>
      <p:sp>
        <p:nvSpPr>
          <p:cNvPr id="171" name="Google Shape;171;g3703edf5d3c_0_185"/>
          <p:cNvSpPr/>
          <p:nvPr>
            <p:ph idx="2" type="pic"/>
          </p:nvPr>
        </p:nvSpPr>
        <p:spPr>
          <a:xfrm>
            <a:off x="4464050" y="631800"/>
            <a:ext cx="4148100" cy="37782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p:cSld name="SECTION_HEADER_1_2">
    <p:bg>
      <p:bgPr>
        <a:solidFill>
          <a:srgbClr val="009CA6"/>
        </a:solidFill>
      </p:bgPr>
    </p:bg>
    <p:spTree>
      <p:nvGrpSpPr>
        <p:cNvPr id="172" name="Shape 172"/>
        <p:cNvGrpSpPr/>
        <p:nvPr/>
      </p:nvGrpSpPr>
      <p:grpSpPr>
        <a:xfrm>
          <a:off x="0" y="0"/>
          <a:ext cx="0" cy="0"/>
          <a:chOff x="0" y="0"/>
          <a:chExt cx="0" cy="0"/>
        </a:xfrm>
      </p:grpSpPr>
      <p:sp>
        <p:nvSpPr>
          <p:cNvPr id="173" name="Google Shape;173;g3703edf5d3c_0_1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4" name="Google Shape;174;g3703edf5d3c_0_191"/>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175" name="Google Shape;175;g3703edf5d3c_0_191"/>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76" name="Google Shape;176;g3703edf5d3c_0_191"/>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177" name="Google Shape;177;g3703edf5d3c_0_191"/>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178" name="Google Shape;178;g3703edf5d3c_0_191"/>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179" name="Google Shape;179;g3703edf5d3c_0_191"/>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80" name="Google Shape;180;g3703edf5d3c_0_191"/>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Font typeface="Raleway Medium"/>
              <a:buNone/>
              <a:defRPr sz="24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81" name="Google Shape;181;g3703edf5d3c_0_191"/>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Font typeface="Raleway Medium"/>
              <a:buNone/>
              <a:defRPr sz="16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82" name="Google Shape;182;g3703edf5d3c_0_191"/>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300"/>
              <a:buNone/>
              <a:defRPr b="1" sz="13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1">
  <p:cSld name="SECTION_HEADER_1_2_1">
    <p:bg>
      <p:bgPr>
        <a:solidFill>
          <a:srgbClr val="004E51"/>
        </a:solidFill>
      </p:bgPr>
    </p:bg>
    <p:spTree>
      <p:nvGrpSpPr>
        <p:cNvPr id="183" name="Shape 183"/>
        <p:cNvGrpSpPr/>
        <p:nvPr/>
      </p:nvGrpSpPr>
      <p:grpSpPr>
        <a:xfrm>
          <a:off x="0" y="0"/>
          <a:ext cx="0" cy="0"/>
          <a:chOff x="0" y="0"/>
          <a:chExt cx="0" cy="0"/>
        </a:xfrm>
      </p:grpSpPr>
      <p:sp>
        <p:nvSpPr>
          <p:cNvPr id="184" name="Google Shape;184;g3703edf5d3c_0_2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85" name="Google Shape;185;g3703edf5d3c_0_202"/>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186" name="Google Shape;186;g3703edf5d3c_0_202"/>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87" name="Google Shape;187;g3703edf5d3c_0_202"/>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188" name="Google Shape;188;g3703edf5d3c_0_202"/>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189" name="Google Shape;189;g3703edf5d3c_0_202"/>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190" name="Google Shape;190;g3703edf5d3c_0_202"/>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1" name="Google Shape;191;g3703edf5d3c_0_202"/>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Font typeface="Raleway Medium"/>
              <a:buNone/>
              <a:defRPr sz="24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92" name="Google Shape;192;g3703edf5d3c_0_202"/>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Font typeface="Raleway Medium"/>
              <a:buNone/>
              <a:defRPr sz="16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193" name="Google Shape;193;g3703edf5d3c_0_202"/>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300"/>
              <a:buNone/>
              <a:defRPr b="1" sz="13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4" name="Shape 194"/>
        <p:cNvGrpSpPr/>
        <p:nvPr/>
      </p:nvGrpSpPr>
      <p:grpSpPr>
        <a:xfrm>
          <a:off x="0" y="0"/>
          <a:ext cx="0" cy="0"/>
          <a:chOff x="0" y="0"/>
          <a:chExt cx="0" cy="0"/>
        </a:xfrm>
      </p:grpSpPr>
      <p:sp>
        <p:nvSpPr>
          <p:cNvPr id="195" name="Google Shape;195;g3703edf5d3c_0_2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6" name="Shape 196"/>
        <p:cNvGrpSpPr/>
        <p:nvPr/>
      </p:nvGrpSpPr>
      <p:grpSpPr>
        <a:xfrm>
          <a:off x="0" y="0"/>
          <a:ext cx="0" cy="0"/>
          <a:chOff x="0" y="0"/>
          <a:chExt cx="0" cy="0"/>
        </a:xfrm>
      </p:grpSpPr>
      <p:sp>
        <p:nvSpPr>
          <p:cNvPr id="197" name="Google Shape;197;g3703edf5d3c_0_2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Font typeface="Raleway"/>
              <a:buNone/>
              <a:defRPr b="1" sz="3600">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8" name="Google Shape;198;g3703edf5d3c_0_2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Raleway Medium"/>
              <a:buNone/>
              <a:defRPr sz="2800">
                <a:latin typeface="Raleway Medium"/>
                <a:ea typeface="Raleway Medium"/>
                <a:cs typeface="Raleway Medium"/>
                <a:sym typeface="Raleway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99" name="Google Shape;199;g3703edf5d3c_0_2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grpSp>
        <p:nvGrpSpPr>
          <p:cNvPr id="200" name="Google Shape;200;g3703edf5d3c_0_215"/>
          <p:cNvGrpSpPr/>
          <p:nvPr/>
        </p:nvGrpSpPr>
        <p:grpSpPr>
          <a:xfrm>
            <a:off x="-15600" y="150025"/>
            <a:ext cx="9190800" cy="4993325"/>
            <a:chOff x="-15600" y="150025"/>
            <a:chExt cx="9190800" cy="4993325"/>
          </a:xfrm>
        </p:grpSpPr>
        <p:pic>
          <p:nvPicPr>
            <p:cNvPr id="201" name="Google Shape;201;g3703edf5d3c_0_215"/>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202" name="Google Shape;202;g3703edf5d3c_0_215"/>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03" name="Google Shape;203;g3703edf5d3c_0_215"/>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204" name="Google Shape;204;g3703edf5d3c_0_215"/>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205" name="Google Shape;205;g3703edf5d3c_0_215"/>
            <p:cNvPicPr preferRelativeResize="0"/>
            <p:nvPr/>
          </p:nvPicPr>
          <p:blipFill rotWithShape="1">
            <a:blip r:embed="rId5">
              <a:alphaModFix/>
            </a:blip>
            <a:srcRect b="0" l="0" r="0" t="0"/>
            <a:stretch/>
          </p:blipFill>
          <p:spPr>
            <a:xfrm>
              <a:off x="0" y="4243350"/>
              <a:ext cx="9175199" cy="80350"/>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1 1">
  <p:cSld name="SECTION_HEADER_1_2_1_1">
    <p:bg>
      <p:bgPr>
        <a:solidFill>
          <a:srgbClr val="BEE5EB"/>
        </a:solidFill>
      </p:bgPr>
    </p:bg>
    <p:spTree>
      <p:nvGrpSpPr>
        <p:cNvPr id="206" name="Shape 206"/>
        <p:cNvGrpSpPr/>
        <p:nvPr/>
      </p:nvGrpSpPr>
      <p:grpSpPr>
        <a:xfrm>
          <a:off x="0" y="0"/>
          <a:ext cx="0" cy="0"/>
          <a:chOff x="0" y="0"/>
          <a:chExt cx="0" cy="0"/>
        </a:xfrm>
      </p:grpSpPr>
      <p:sp>
        <p:nvSpPr>
          <p:cNvPr id="207" name="Google Shape;207;g3703edf5d3c_0_2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08" name="Google Shape;208;g3703edf5d3c_0_225"/>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09" name="Google Shape;209;g3703edf5d3c_0_225"/>
          <p:cNvPicPr preferRelativeResize="0"/>
          <p:nvPr/>
        </p:nvPicPr>
        <p:blipFill rotWithShape="1">
          <a:blip r:embed="rId2">
            <a:alphaModFix/>
          </a:blip>
          <a:srcRect b="0" l="0" r="0" t="0"/>
          <a:stretch/>
        </p:blipFill>
        <p:spPr>
          <a:xfrm>
            <a:off x="7460900" y="4673350"/>
            <a:ext cx="1371401" cy="245550"/>
          </a:xfrm>
          <a:prstGeom prst="rect">
            <a:avLst/>
          </a:prstGeom>
          <a:noFill/>
          <a:ln>
            <a:noFill/>
          </a:ln>
        </p:spPr>
      </p:pic>
      <p:pic>
        <p:nvPicPr>
          <p:cNvPr id="210" name="Google Shape;210;g3703edf5d3c_0_225"/>
          <p:cNvPicPr preferRelativeResize="0"/>
          <p:nvPr/>
        </p:nvPicPr>
        <p:blipFill rotWithShape="1">
          <a:blip r:embed="rId3">
            <a:alphaModFix/>
          </a:blip>
          <a:srcRect b="0" l="0" r="0" t="0"/>
          <a:stretch/>
        </p:blipFill>
        <p:spPr>
          <a:xfrm>
            <a:off x="311700" y="4454450"/>
            <a:ext cx="424675" cy="590129"/>
          </a:xfrm>
          <a:prstGeom prst="rect">
            <a:avLst/>
          </a:prstGeom>
          <a:noFill/>
          <a:ln>
            <a:noFill/>
          </a:ln>
        </p:spPr>
      </p:pic>
      <p:pic>
        <p:nvPicPr>
          <p:cNvPr id="211" name="Google Shape;211;g3703edf5d3c_0_225"/>
          <p:cNvPicPr preferRelativeResize="0"/>
          <p:nvPr/>
        </p:nvPicPr>
        <p:blipFill rotWithShape="1">
          <a:blip r:embed="rId4">
            <a:alphaModFix/>
          </a:blip>
          <a:srcRect b="0" l="0" r="0" t="0"/>
          <a:stretch/>
        </p:blipFill>
        <p:spPr>
          <a:xfrm>
            <a:off x="-14100" y="4227950"/>
            <a:ext cx="9143997" cy="79500"/>
          </a:xfrm>
          <a:prstGeom prst="rect">
            <a:avLst/>
          </a:prstGeom>
          <a:noFill/>
          <a:ln>
            <a:noFill/>
          </a:ln>
        </p:spPr>
      </p:pic>
      <p:sp>
        <p:nvSpPr>
          <p:cNvPr id="212" name="Google Shape;212;g3703edf5d3c_0_225"/>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4E51"/>
              </a:buClr>
              <a:buSzPts val="3600"/>
              <a:buFont typeface="Raleway"/>
              <a:buNone/>
              <a:defRPr b="1" sz="3600">
                <a:solidFill>
                  <a:srgbClr val="004E5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3" name="Google Shape;213;g3703edf5d3c_0_225"/>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400"/>
              <a:buFont typeface="Raleway Medium"/>
              <a:buNone/>
              <a:defRPr sz="2400">
                <a:solidFill>
                  <a:schemeClr val="dk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214" name="Google Shape;214;g3703edf5d3c_0_225"/>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4E51"/>
              </a:buClr>
              <a:buSzPts val="1600"/>
              <a:buFont typeface="Raleway Medium"/>
              <a:buNone/>
              <a:defRPr sz="1600">
                <a:solidFill>
                  <a:srgbClr val="004E5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215" name="Google Shape;215;g3703edf5d3c_0_225"/>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300"/>
              <a:buNone/>
              <a:defRPr b="1" sz="1300">
                <a:solidFill>
                  <a:schemeClr val="dk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pic>
        <p:nvPicPr>
          <p:cNvPr id="216" name="Google Shape;216;g3703edf5d3c_0_225"/>
          <p:cNvPicPr preferRelativeResize="0"/>
          <p:nvPr/>
        </p:nvPicPr>
        <p:blipFill rotWithShape="1">
          <a:blip r:embed="rId5">
            <a:alphaModFix/>
          </a:blip>
          <a:srcRect b="0" l="0" r="0" t="0"/>
          <a:stretch/>
        </p:blipFill>
        <p:spPr>
          <a:xfrm>
            <a:off x="-1400" y="150025"/>
            <a:ext cx="1394828" cy="2810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rgbClr val="BEE5EB"/>
        </a:solidFill>
      </p:bgPr>
    </p:bg>
    <p:spTree>
      <p:nvGrpSpPr>
        <p:cNvPr id="217" name="Shape 217"/>
        <p:cNvGrpSpPr/>
        <p:nvPr/>
      </p:nvGrpSpPr>
      <p:grpSpPr>
        <a:xfrm>
          <a:off x="0" y="0"/>
          <a:ext cx="0" cy="0"/>
          <a:chOff x="0" y="0"/>
          <a:chExt cx="0" cy="0"/>
        </a:xfrm>
      </p:grpSpPr>
      <p:sp>
        <p:nvSpPr>
          <p:cNvPr id="218" name="Google Shape;218;g3703edf5d3c_0_2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19" name="Google Shape;219;g3703edf5d3c_0_236"/>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220" name="Google Shape;220;g3703edf5d3c_0_236"/>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1" name="Google Shape;221;g3703edf5d3c_0_236"/>
          <p:cNvSpPr txBox="1"/>
          <p:nvPr>
            <p:ph idx="1" type="body"/>
          </p:nvPr>
        </p:nvSpPr>
        <p:spPr>
          <a:xfrm>
            <a:off x="3117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2" name="Google Shape;222;g3703edf5d3c_0_236"/>
          <p:cNvSpPr txBox="1"/>
          <p:nvPr>
            <p:ph idx="2" type="body"/>
          </p:nvPr>
        </p:nvSpPr>
        <p:spPr>
          <a:xfrm>
            <a:off x="4832400" y="1228675"/>
            <a:ext cx="3999900" cy="297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4D52"/>
        </a:solidFill>
      </p:bgPr>
    </p:bg>
    <p:spTree>
      <p:nvGrpSpPr>
        <p:cNvPr id="20" name="Shape 20"/>
        <p:cNvGrpSpPr/>
        <p:nvPr/>
      </p:nvGrpSpPr>
      <p:grpSpPr>
        <a:xfrm>
          <a:off x="0" y="0"/>
          <a:ext cx="0" cy="0"/>
          <a:chOff x="0" y="0"/>
          <a:chExt cx="0" cy="0"/>
        </a:xfrm>
      </p:grpSpPr>
      <p:pic>
        <p:nvPicPr>
          <p:cNvPr id="21" name="Google Shape;21;p20"/>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22" name="Google Shape;22;p20"/>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3" name="Google Shape;23;p20"/>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24" name="Google Shape;24;p20"/>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25" name="Google Shape;25;p20"/>
          <p:cNvPicPr preferRelativeResize="0"/>
          <p:nvPr/>
        </p:nvPicPr>
        <p:blipFill rotWithShape="1">
          <a:blip r:embed="rId5">
            <a:alphaModFix/>
          </a:blip>
          <a:srcRect b="0" l="0" r="0" t="0"/>
          <a:stretch/>
        </p:blipFill>
        <p:spPr>
          <a:xfrm>
            <a:off x="-2" y="4260545"/>
            <a:ext cx="9174477" cy="79500"/>
          </a:xfrm>
          <a:prstGeom prst="rect">
            <a:avLst/>
          </a:prstGeom>
          <a:noFill/>
          <a:ln>
            <a:noFill/>
          </a:ln>
        </p:spPr>
      </p:pic>
      <p:sp>
        <p:nvSpPr>
          <p:cNvPr id="26" name="Google Shape;26;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7" name="Google Shape;27;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Font typeface="Raleway Medium"/>
              <a:buNone/>
              <a:defRPr sz="2800">
                <a:solidFill>
                  <a:schemeClr val="lt1"/>
                </a:solidFill>
                <a:latin typeface="Raleway Medium"/>
                <a:ea typeface="Raleway Medium"/>
                <a:cs typeface="Raleway Medium"/>
                <a:sym typeface="Raleway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2" name="Google Shape;32;p23"/>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33" name="Google Shape;33;p23"/>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23"/>
          <p:cNvSpPr txBox="1"/>
          <p:nvPr>
            <p:ph idx="1" type="body"/>
          </p:nvPr>
        </p:nvSpPr>
        <p:spPr>
          <a:xfrm>
            <a:off x="311700" y="1287775"/>
            <a:ext cx="8520600" cy="2842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 name="Google Shape;35;p23"/>
          <p:cNvSpPr/>
          <p:nvPr>
            <p:ph idx="2" type="pic"/>
          </p:nvPr>
        </p:nvSpPr>
        <p:spPr>
          <a:xfrm>
            <a:off x="4464050" y="1093925"/>
            <a:ext cx="4148100" cy="33162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solidFill>
          <a:srgbClr val="BEE5EB"/>
        </a:solidFill>
      </p:bgPr>
    </p:bg>
    <p:spTree>
      <p:nvGrpSpPr>
        <p:cNvPr id="36" name="Shape 36"/>
        <p:cNvGrpSpPr/>
        <p:nvPr/>
      </p:nvGrpSpPr>
      <p:grpSpPr>
        <a:xfrm>
          <a:off x="0" y="0"/>
          <a:ext cx="0" cy="0"/>
          <a:chOff x="0" y="0"/>
          <a:chExt cx="0" cy="0"/>
        </a:xfrm>
      </p:grpSpPr>
      <p:sp>
        <p:nvSpPr>
          <p:cNvPr id="37" name="Google Shape;37;p19"/>
          <p:cNvSpPr txBox="1"/>
          <p:nvPr>
            <p:ph type="title"/>
          </p:nvPr>
        </p:nvSpPr>
        <p:spPr>
          <a:xfrm>
            <a:off x="311700" y="5212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19"/>
          <p:cNvSpPr txBox="1"/>
          <p:nvPr>
            <p:ph idx="1" type="body"/>
          </p:nvPr>
        </p:nvSpPr>
        <p:spPr>
          <a:xfrm>
            <a:off x="311700" y="1287775"/>
            <a:ext cx="8520600" cy="2842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9" name="Google Shape;3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0" name="Google Shape;40;p19"/>
          <p:cNvSpPr/>
          <p:nvPr>
            <p:ph idx="2" type="pic"/>
          </p:nvPr>
        </p:nvSpPr>
        <p:spPr>
          <a:xfrm>
            <a:off x="4464050" y="1175250"/>
            <a:ext cx="4148100" cy="32349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solidFill>
          <a:srgbClr val="BEE5EB"/>
        </a:solidFill>
      </p:bgPr>
    </p:bg>
    <p:spTree>
      <p:nvGrpSpPr>
        <p:cNvPr id="41" name="Shape 41"/>
        <p:cNvGrpSpPr/>
        <p:nvPr/>
      </p:nvGrpSpPr>
      <p:grpSpPr>
        <a:xfrm>
          <a:off x="0" y="0"/>
          <a:ext cx="0" cy="0"/>
          <a:chOff x="0" y="0"/>
          <a:chExt cx="0" cy="0"/>
        </a:xfrm>
      </p:grpSpPr>
      <p:sp>
        <p:nvSpPr>
          <p:cNvPr id="42" name="Google Shape;4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24"/>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4" name="Google Shape;44;p24"/>
          <p:cNvPicPr preferRelativeResize="0"/>
          <p:nvPr/>
        </p:nvPicPr>
        <p:blipFill rotWithShape="1">
          <a:blip r:embed="rId2">
            <a:alphaModFix/>
          </a:blip>
          <a:srcRect b="0" l="0" r="0" t="0"/>
          <a:stretch/>
        </p:blipFill>
        <p:spPr>
          <a:xfrm>
            <a:off x="7460900" y="4673350"/>
            <a:ext cx="1371401" cy="245550"/>
          </a:xfrm>
          <a:prstGeom prst="rect">
            <a:avLst/>
          </a:prstGeom>
          <a:noFill/>
          <a:ln>
            <a:noFill/>
          </a:ln>
        </p:spPr>
      </p:pic>
      <p:pic>
        <p:nvPicPr>
          <p:cNvPr id="45" name="Google Shape;45;p24"/>
          <p:cNvPicPr preferRelativeResize="0"/>
          <p:nvPr/>
        </p:nvPicPr>
        <p:blipFill rotWithShape="1">
          <a:blip r:embed="rId3">
            <a:alphaModFix/>
          </a:blip>
          <a:srcRect b="0" l="0" r="0" t="0"/>
          <a:stretch/>
        </p:blipFill>
        <p:spPr>
          <a:xfrm>
            <a:off x="311700" y="4454450"/>
            <a:ext cx="424675" cy="590129"/>
          </a:xfrm>
          <a:prstGeom prst="rect">
            <a:avLst/>
          </a:prstGeom>
          <a:noFill/>
          <a:ln>
            <a:noFill/>
          </a:ln>
        </p:spPr>
      </p:pic>
      <p:sp>
        <p:nvSpPr>
          <p:cNvPr id="46" name="Google Shape;46;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Font typeface="Raleway"/>
              <a:buNone/>
              <a:defRPr b="1" sz="3600">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7" name="Google Shape;47;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800"/>
              <a:buFont typeface="Raleway Medium"/>
              <a:buNone/>
              <a:defRPr sz="2800">
                <a:solidFill>
                  <a:schemeClr val="dk1"/>
                </a:solidFill>
                <a:latin typeface="Raleway Medium"/>
                <a:ea typeface="Raleway Medium"/>
                <a:cs typeface="Raleway Medium"/>
                <a:sym typeface="Raleway Medium"/>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pic>
        <p:nvPicPr>
          <p:cNvPr id="48" name="Google Shape;48;p24"/>
          <p:cNvPicPr preferRelativeResize="0"/>
          <p:nvPr/>
        </p:nvPicPr>
        <p:blipFill rotWithShape="1">
          <a:blip r:embed="rId4">
            <a:alphaModFix/>
          </a:blip>
          <a:srcRect b="0" l="0" r="0" t="0"/>
          <a:stretch/>
        </p:blipFill>
        <p:spPr>
          <a:xfrm>
            <a:off x="-1400" y="150025"/>
            <a:ext cx="1394828" cy="281025"/>
          </a:xfrm>
          <a:prstGeom prst="rect">
            <a:avLst/>
          </a:prstGeom>
          <a:noFill/>
          <a:ln>
            <a:noFill/>
          </a:ln>
        </p:spPr>
      </p:pic>
      <p:pic>
        <p:nvPicPr>
          <p:cNvPr id="49" name="Google Shape;49;p24"/>
          <p:cNvPicPr preferRelativeResize="0"/>
          <p:nvPr/>
        </p:nvPicPr>
        <p:blipFill rotWithShape="1">
          <a:blip r:embed="rId5">
            <a:alphaModFix/>
          </a:blip>
          <a:srcRect b="0" l="0" r="0" t="0"/>
          <a:stretch/>
        </p:blipFill>
        <p:spPr>
          <a:xfrm>
            <a:off x="0" y="4243350"/>
            <a:ext cx="9175199" cy="80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1">
  <p:cSld name="ONE_COLUMN_TEXT_1">
    <p:bg>
      <p:bgPr>
        <a:solidFill>
          <a:srgbClr val="BEE5EB"/>
        </a:solidFill>
      </p:bgPr>
    </p:bg>
    <p:spTree>
      <p:nvGrpSpPr>
        <p:cNvPr id="50" name="Shape 50"/>
        <p:cNvGrpSpPr/>
        <p:nvPr/>
      </p:nvGrpSpPr>
      <p:grpSpPr>
        <a:xfrm>
          <a:off x="0" y="0"/>
          <a:ext cx="0" cy="0"/>
          <a:chOff x="0" y="0"/>
          <a:chExt cx="0" cy="0"/>
        </a:xfrm>
      </p:grpSpPr>
      <p:sp>
        <p:nvSpPr>
          <p:cNvPr id="51" name="Google Shape;51;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2" name="Google Shape;52;p25"/>
          <p:cNvPicPr preferRelativeResize="0"/>
          <p:nvPr/>
        </p:nvPicPr>
        <p:blipFill rotWithShape="1">
          <a:blip r:embed="rId2">
            <a:alphaModFix/>
          </a:blip>
          <a:srcRect b="0" l="0" r="0" t="0"/>
          <a:stretch/>
        </p:blipFill>
        <p:spPr>
          <a:xfrm>
            <a:off x="-1400" y="150025"/>
            <a:ext cx="1394828" cy="281025"/>
          </a:xfrm>
          <a:prstGeom prst="rect">
            <a:avLst/>
          </a:prstGeom>
          <a:noFill/>
          <a:ln>
            <a:noFill/>
          </a:ln>
        </p:spPr>
      </p:pic>
      <p:sp>
        <p:nvSpPr>
          <p:cNvPr id="53" name="Google Shape;53;p25"/>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Raleway SemiBold"/>
              <a:buNone/>
              <a:defRPr sz="2400">
                <a:latin typeface="Raleway SemiBold"/>
                <a:ea typeface="Raleway SemiBold"/>
                <a:cs typeface="Raleway SemiBold"/>
                <a:sym typeface="Raleway SemiBol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4" name="Google Shape;54;p25"/>
          <p:cNvSpPr txBox="1"/>
          <p:nvPr>
            <p:ph idx="1" type="body"/>
          </p:nvPr>
        </p:nvSpPr>
        <p:spPr>
          <a:xfrm>
            <a:off x="311700" y="1465800"/>
            <a:ext cx="3345900" cy="2725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Font typeface="Raleway"/>
              <a:buChar char="●"/>
              <a:defRPr sz="1200">
                <a:latin typeface="Raleway"/>
                <a:ea typeface="Raleway"/>
                <a:cs typeface="Raleway"/>
                <a:sym typeface="Raleway"/>
              </a:defRPr>
            </a:lvl1pPr>
            <a:lvl2pPr indent="-304800" lvl="1" marL="914400" algn="l">
              <a:lnSpc>
                <a:spcPct val="115000"/>
              </a:lnSpc>
              <a:spcBef>
                <a:spcPts val="0"/>
              </a:spcBef>
              <a:spcAft>
                <a:spcPts val="0"/>
              </a:spcAft>
              <a:buSzPts val="1200"/>
              <a:buFont typeface="Raleway"/>
              <a:buChar char="○"/>
              <a:defRPr sz="1200">
                <a:latin typeface="Raleway"/>
                <a:ea typeface="Raleway"/>
                <a:cs typeface="Raleway"/>
                <a:sym typeface="Raleway"/>
              </a:defRPr>
            </a:lvl2pPr>
            <a:lvl3pPr indent="-304800" lvl="2" marL="1371600" algn="l">
              <a:lnSpc>
                <a:spcPct val="115000"/>
              </a:lnSpc>
              <a:spcBef>
                <a:spcPts val="0"/>
              </a:spcBef>
              <a:spcAft>
                <a:spcPts val="0"/>
              </a:spcAft>
              <a:buSzPts val="1200"/>
              <a:buFont typeface="Raleway"/>
              <a:buChar char="■"/>
              <a:defRPr sz="1200">
                <a:latin typeface="Raleway"/>
                <a:ea typeface="Raleway"/>
                <a:cs typeface="Raleway"/>
                <a:sym typeface="Raleway"/>
              </a:defRPr>
            </a:lvl3pPr>
            <a:lvl4pPr indent="-304800" lvl="3" marL="1828800" algn="l">
              <a:lnSpc>
                <a:spcPct val="115000"/>
              </a:lnSpc>
              <a:spcBef>
                <a:spcPts val="0"/>
              </a:spcBef>
              <a:spcAft>
                <a:spcPts val="0"/>
              </a:spcAft>
              <a:buSzPts val="1200"/>
              <a:buFont typeface="Raleway"/>
              <a:buChar char="●"/>
              <a:defRPr sz="1200">
                <a:latin typeface="Raleway"/>
                <a:ea typeface="Raleway"/>
                <a:cs typeface="Raleway"/>
                <a:sym typeface="Raleway"/>
              </a:defRPr>
            </a:lvl4pPr>
            <a:lvl5pPr indent="-304800" lvl="4" marL="2286000" algn="l">
              <a:lnSpc>
                <a:spcPct val="115000"/>
              </a:lnSpc>
              <a:spcBef>
                <a:spcPts val="0"/>
              </a:spcBef>
              <a:spcAft>
                <a:spcPts val="0"/>
              </a:spcAft>
              <a:buSzPts val="1200"/>
              <a:buFont typeface="Raleway"/>
              <a:buChar char="○"/>
              <a:defRPr sz="1200">
                <a:latin typeface="Raleway"/>
                <a:ea typeface="Raleway"/>
                <a:cs typeface="Raleway"/>
                <a:sym typeface="Raleway"/>
              </a:defRPr>
            </a:lvl5pPr>
            <a:lvl6pPr indent="-304800" lvl="5" marL="2743200" algn="l">
              <a:lnSpc>
                <a:spcPct val="115000"/>
              </a:lnSpc>
              <a:spcBef>
                <a:spcPts val="0"/>
              </a:spcBef>
              <a:spcAft>
                <a:spcPts val="0"/>
              </a:spcAft>
              <a:buSzPts val="1200"/>
              <a:buFont typeface="Raleway"/>
              <a:buChar char="■"/>
              <a:defRPr sz="1200">
                <a:latin typeface="Raleway"/>
                <a:ea typeface="Raleway"/>
                <a:cs typeface="Raleway"/>
                <a:sym typeface="Raleway"/>
              </a:defRPr>
            </a:lvl6pPr>
            <a:lvl7pPr indent="-304800" lvl="6" marL="3200400" algn="l">
              <a:lnSpc>
                <a:spcPct val="115000"/>
              </a:lnSpc>
              <a:spcBef>
                <a:spcPts val="0"/>
              </a:spcBef>
              <a:spcAft>
                <a:spcPts val="0"/>
              </a:spcAft>
              <a:buSzPts val="1200"/>
              <a:buFont typeface="Raleway"/>
              <a:buChar char="●"/>
              <a:defRPr sz="1200">
                <a:latin typeface="Raleway"/>
                <a:ea typeface="Raleway"/>
                <a:cs typeface="Raleway"/>
                <a:sym typeface="Raleway"/>
              </a:defRPr>
            </a:lvl7pPr>
            <a:lvl8pPr indent="-304800" lvl="7" marL="3657600" algn="l">
              <a:lnSpc>
                <a:spcPct val="115000"/>
              </a:lnSpc>
              <a:spcBef>
                <a:spcPts val="0"/>
              </a:spcBef>
              <a:spcAft>
                <a:spcPts val="0"/>
              </a:spcAft>
              <a:buSzPts val="1200"/>
              <a:buFont typeface="Raleway"/>
              <a:buChar char="○"/>
              <a:defRPr sz="1200">
                <a:latin typeface="Raleway"/>
                <a:ea typeface="Raleway"/>
                <a:cs typeface="Raleway"/>
                <a:sym typeface="Raleway"/>
              </a:defRPr>
            </a:lvl8pPr>
            <a:lvl9pPr indent="-304800" lvl="8" marL="4114800" algn="l">
              <a:lnSpc>
                <a:spcPct val="115000"/>
              </a:lnSpc>
              <a:spcBef>
                <a:spcPts val="0"/>
              </a:spcBef>
              <a:spcAft>
                <a:spcPts val="0"/>
              </a:spcAft>
              <a:buSzPts val="1200"/>
              <a:buFont typeface="Raleway"/>
              <a:buChar char="■"/>
              <a:defRPr sz="1200">
                <a:latin typeface="Raleway"/>
                <a:ea typeface="Raleway"/>
                <a:cs typeface="Raleway"/>
                <a:sym typeface="Raleway"/>
              </a:defRPr>
            </a:lvl9pPr>
          </a:lstStyle>
          <a:p/>
        </p:txBody>
      </p:sp>
      <p:sp>
        <p:nvSpPr>
          <p:cNvPr id="55" name="Google Shape;55;p25"/>
          <p:cNvSpPr/>
          <p:nvPr>
            <p:ph idx="2" type="pic"/>
          </p:nvPr>
        </p:nvSpPr>
        <p:spPr>
          <a:xfrm>
            <a:off x="4464050" y="631800"/>
            <a:ext cx="4148100" cy="37782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2">
  <p:cSld name="SECTION_HEADER_1_2">
    <p:bg>
      <p:bgPr>
        <a:solidFill>
          <a:srgbClr val="009CA6"/>
        </a:solidFill>
      </p:bgPr>
    </p:bg>
    <p:spTree>
      <p:nvGrpSpPr>
        <p:cNvPr id="56" name="Shape 56"/>
        <p:cNvGrpSpPr/>
        <p:nvPr/>
      </p:nvGrpSpPr>
      <p:grpSpPr>
        <a:xfrm>
          <a:off x="0" y="0"/>
          <a:ext cx="0" cy="0"/>
          <a:chOff x="0" y="0"/>
          <a:chExt cx="0" cy="0"/>
        </a:xfrm>
      </p:grpSpPr>
      <p:sp>
        <p:nvSpPr>
          <p:cNvPr id="57" name="Google Shape;5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8" name="Google Shape;58;p26"/>
          <p:cNvPicPr preferRelativeResize="0"/>
          <p:nvPr/>
        </p:nvPicPr>
        <p:blipFill rotWithShape="1">
          <a:blip r:embed="rId2">
            <a:alphaModFix/>
          </a:blip>
          <a:srcRect b="14757" l="5572" r="4965" t="17578"/>
          <a:stretch/>
        </p:blipFill>
        <p:spPr>
          <a:xfrm>
            <a:off x="-14100" y="138567"/>
            <a:ext cx="1274026" cy="287733"/>
          </a:xfrm>
          <a:prstGeom prst="rect">
            <a:avLst/>
          </a:prstGeom>
          <a:noFill/>
          <a:ln>
            <a:noFill/>
          </a:ln>
        </p:spPr>
      </p:pic>
      <p:sp>
        <p:nvSpPr>
          <p:cNvPr id="59" name="Google Shape;59;p26"/>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60" name="Google Shape;60;p26"/>
          <p:cNvPicPr preferRelativeResize="0"/>
          <p:nvPr/>
        </p:nvPicPr>
        <p:blipFill rotWithShape="1">
          <a:blip r:embed="rId3">
            <a:alphaModFix/>
          </a:blip>
          <a:srcRect b="0" l="0" r="0" t="0"/>
          <a:stretch/>
        </p:blipFill>
        <p:spPr>
          <a:xfrm>
            <a:off x="7460900" y="4673350"/>
            <a:ext cx="1371401" cy="245550"/>
          </a:xfrm>
          <a:prstGeom prst="rect">
            <a:avLst/>
          </a:prstGeom>
          <a:noFill/>
          <a:ln>
            <a:noFill/>
          </a:ln>
        </p:spPr>
      </p:pic>
      <p:pic>
        <p:nvPicPr>
          <p:cNvPr id="61" name="Google Shape;61;p26"/>
          <p:cNvPicPr preferRelativeResize="0"/>
          <p:nvPr/>
        </p:nvPicPr>
        <p:blipFill rotWithShape="1">
          <a:blip r:embed="rId4">
            <a:alphaModFix/>
          </a:blip>
          <a:srcRect b="0" l="0" r="0" t="0"/>
          <a:stretch/>
        </p:blipFill>
        <p:spPr>
          <a:xfrm>
            <a:off x="311700" y="4454450"/>
            <a:ext cx="424675" cy="590129"/>
          </a:xfrm>
          <a:prstGeom prst="rect">
            <a:avLst/>
          </a:prstGeom>
          <a:noFill/>
          <a:ln>
            <a:noFill/>
          </a:ln>
        </p:spPr>
      </p:pic>
      <p:pic>
        <p:nvPicPr>
          <p:cNvPr id="62" name="Google Shape;62;p26"/>
          <p:cNvPicPr preferRelativeResize="0"/>
          <p:nvPr/>
        </p:nvPicPr>
        <p:blipFill rotWithShape="1">
          <a:blip r:embed="rId5">
            <a:alphaModFix/>
          </a:blip>
          <a:srcRect b="0" l="0" r="0" t="0"/>
          <a:stretch/>
        </p:blipFill>
        <p:spPr>
          <a:xfrm>
            <a:off x="-14100" y="4227950"/>
            <a:ext cx="9143997" cy="79500"/>
          </a:xfrm>
          <a:prstGeom prst="rect">
            <a:avLst/>
          </a:prstGeom>
          <a:noFill/>
          <a:ln>
            <a:noFill/>
          </a:ln>
        </p:spPr>
      </p:pic>
      <p:sp>
        <p:nvSpPr>
          <p:cNvPr id="63" name="Google Shape;63;p26"/>
          <p:cNvSpPr txBox="1"/>
          <p:nvPr>
            <p:ph type="ctrTitle"/>
          </p:nvPr>
        </p:nvSpPr>
        <p:spPr>
          <a:xfrm>
            <a:off x="906000" y="931175"/>
            <a:ext cx="7926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Font typeface="Raleway"/>
              <a:buNone/>
              <a:defRPr b="1" sz="3600">
                <a:solidFill>
                  <a:schemeClr val="lt1"/>
                </a:solidFill>
                <a:latin typeface="Raleway"/>
                <a:ea typeface="Raleway"/>
                <a:cs typeface="Raleway"/>
                <a:sym typeface="Raleway"/>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4" name="Google Shape;64;p26"/>
          <p:cNvSpPr txBox="1"/>
          <p:nvPr>
            <p:ph idx="1" type="subTitle"/>
          </p:nvPr>
        </p:nvSpPr>
        <p:spPr>
          <a:xfrm>
            <a:off x="906000" y="2112375"/>
            <a:ext cx="7926300" cy="590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Font typeface="Raleway Medium"/>
              <a:buNone/>
              <a:defRPr sz="24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65" name="Google Shape;65;p26"/>
          <p:cNvSpPr txBox="1"/>
          <p:nvPr>
            <p:ph idx="2" type="subTitle"/>
          </p:nvPr>
        </p:nvSpPr>
        <p:spPr>
          <a:xfrm>
            <a:off x="906000" y="2833225"/>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Font typeface="Raleway Medium"/>
              <a:buNone/>
              <a:defRPr sz="1600">
                <a:solidFill>
                  <a:schemeClr val="lt1"/>
                </a:solidFill>
                <a:latin typeface="Raleway Medium"/>
                <a:ea typeface="Raleway Medium"/>
                <a:cs typeface="Raleway Medium"/>
                <a:sym typeface="Raleway Medium"/>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66" name="Google Shape;66;p26"/>
          <p:cNvSpPr txBox="1"/>
          <p:nvPr>
            <p:ph idx="3" type="subTitle"/>
          </p:nvPr>
        </p:nvSpPr>
        <p:spPr>
          <a:xfrm>
            <a:off x="906000" y="3351250"/>
            <a:ext cx="3959700" cy="46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300"/>
              <a:buNone/>
              <a:defRPr b="1" sz="13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3.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Raleway SemiBold"/>
              <a:buNone/>
              <a:defRPr b="0" i="0" sz="2800" u="none" cap="none" strike="noStrike">
                <a:solidFill>
                  <a:schemeClr val="dk1"/>
                </a:solidFill>
                <a:latin typeface="Raleway SemiBold"/>
                <a:ea typeface="Raleway SemiBold"/>
                <a:cs typeface="Raleway SemiBold"/>
                <a:sym typeface="Raleway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Raleway"/>
              <a:buChar char="●"/>
              <a:defRPr b="0" i="0" sz="1800" u="none" cap="none" strike="noStrike">
                <a:solidFill>
                  <a:schemeClr val="dk2"/>
                </a:solidFill>
                <a:latin typeface="Raleway"/>
                <a:ea typeface="Raleway"/>
                <a:cs typeface="Raleway"/>
                <a:sym typeface="Raleway"/>
              </a:defRPr>
            </a:lvl1pPr>
            <a:lvl2pPr indent="-317500" lvl="1" marL="9144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2pPr>
            <a:lvl3pPr indent="-317500" lvl="2" marL="13716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3pPr>
            <a:lvl4pPr indent="-317500" lvl="3" marL="18288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4pPr>
            <a:lvl5pPr indent="-317500" lvl="4" marL="22860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5pPr>
            <a:lvl6pPr indent="-317500" lvl="5" marL="27432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6pPr>
            <a:lvl7pPr indent="-317500" lvl="6" marL="32004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7pPr>
            <a:lvl8pPr indent="-317500" lvl="7" marL="36576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8pPr>
            <a:lvl9pPr indent="-317500" lvl="8" marL="41148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4" name="Shape 114"/>
        <p:cNvGrpSpPr/>
        <p:nvPr/>
      </p:nvGrpSpPr>
      <p:grpSpPr>
        <a:xfrm>
          <a:off x="0" y="0"/>
          <a:ext cx="0" cy="0"/>
          <a:chOff x="0" y="0"/>
          <a:chExt cx="0" cy="0"/>
        </a:xfrm>
      </p:grpSpPr>
      <p:sp>
        <p:nvSpPr>
          <p:cNvPr id="115" name="Google Shape;115;g3703edf5d3c_0_1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Raleway SemiBold"/>
              <a:buNone/>
              <a:defRPr b="0" i="0" sz="2800" u="none" cap="none" strike="noStrike">
                <a:solidFill>
                  <a:schemeClr val="dk1"/>
                </a:solidFill>
                <a:latin typeface="Raleway SemiBold"/>
                <a:ea typeface="Raleway SemiBold"/>
                <a:cs typeface="Raleway SemiBold"/>
                <a:sym typeface="Raleway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6" name="Google Shape;116;g3703edf5d3c_0_1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Raleway"/>
              <a:buChar char="●"/>
              <a:defRPr b="0" i="0" sz="1800" u="none" cap="none" strike="noStrike">
                <a:solidFill>
                  <a:schemeClr val="dk2"/>
                </a:solidFill>
                <a:latin typeface="Raleway"/>
                <a:ea typeface="Raleway"/>
                <a:cs typeface="Raleway"/>
                <a:sym typeface="Raleway"/>
              </a:defRPr>
            </a:lvl1pPr>
            <a:lvl2pPr indent="-317500" lvl="1" marL="9144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2pPr>
            <a:lvl3pPr indent="-317500" lvl="2" marL="13716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3pPr>
            <a:lvl4pPr indent="-317500" lvl="3" marL="18288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4pPr>
            <a:lvl5pPr indent="-317500" lvl="4" marL="22860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5pPr>
            <a:lvl6pPr indent="-317500" lvl="5" marL="27432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6pPr>
            <a:lvl7pPr indent="-317500" lvl="6" marL="32004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7pPr>
            <a:lvl8pPr indent="-317500" lvl="7" marL="36576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8pPr>
            <a:lvl9pPr indent="-317500" lvl="8" marL="4114800" marR="0" rtl="0" algn="l">
              <a:lnSpc>
                <a:spcPct val="115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9pPr>
          </a:lstStyle>
          <a:p/>
        </p:txBody>
      </p:sp>
      <p:sp>
        <p:nvSpPr>
          <p:cNvPr id="117" name="Google Shape;117;g3703edf5d3c_0_1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image" Target="../media/image8.png"/><Relationship Id="rId5" Type="http://schemas.openxmlformats.org/officeDocument/2006/relationships/slide" Target="/ppt/slides/slide5.xml"/><Relationship Id="rId6" Type="http://schemas.openxmlformats.org/officeDocument/2006/relationships/slide" Target="/ppt/slides/slide16.xml"/><Relationship Id="rId7" Type="http://schemas.openxmlformats.org/officeDocument/2006/relationships/slide" Target="/ppt/slides/slide23.xml"/><Relationship Id="rId8" Type="http://schemas.openxmlformats.org/officeDocument/2006/relationships/slide" Target="/ppt/slides/slide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hyperlink" Target="https://www.ons.gov.uk/peoplepopulationandcommunity/birthsdeathsandmarriages/livebirths/methodologies/userguidetobirthstatistics#:~:text=Birth%20statistics%20for%20England%20and,registrations%20from%20the%20previous%20year." TargetMode="External"/><Relationship Id="rId5" Type="http://schemas.openxmlformats.org/officeDocument/2006/relationships/hyperlink" Target="https://www.ons.gov.uk/peoplepopulationandcommunity/birthsdeathsandmarriages/deaths/bulletins/deathsregistrationsummarytables/2023#glossar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hyperlink" Target="https://data.london.gov.uk/demography/population-and-household-projection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hyperlink" Target="https://public.tableau.com/app/profile/phit.hackney/viz/PopulationHealthProfile/Populationhealthdashboard" TargetMode="External"/><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hyperlink" Target="mailto:phit@hackney.gov.u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1" Type="http://schemas.openxmlformats.org/officeDocument/2006/relationships/slide" Target="/ppt/slides/slide15.xml"/><Relationship Id="rId10" Type="http://schemas.openxmlformats.org/officeDocument/2006/relationships/slide" Target="/ppt/slides/slide14.xml"/><Relationship Id="rId12"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slide" Target="/ppt/slides/slide7.xml"/><Relationship Id="rId4" Type="http://schemas.openxmlformats.org/officeDocument/2006/relationships/slide" Target="/ppt/slides/slide8.xml"/><Relationship Id="rId9" Type="http://schemas.openxmlformats.org/officeDocument/2006/relationships/slide" Target="/ppt/slides/slide13.xml"/><Relationship Id="rId5" Type="http://schemas.openxmlformats.org/officeDocument/2006/relationships/slide" Target="/ppt/slides/slide9.xml"/><Relationship Id="rId6" Type="http://schemas.openxmlformats.org/officeDocument/2006/relationships/slide" Target="/ppt/slides/slide10.xml"/><Relationship Id="rId7" Type="http://schemas.openxmlformats.org/officeDocument/2006/relationships/slide" Target="/ppt/slides/slide11.xml"/><Relationship Id="rId8" Type="http://schemas.openxmlformats.org/officeDocument/2006/relationships/slide" Target="/ppt/slid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CCD3"/>
        </a:solidFill>
      </p:bgPr>
    </p:bg>
    <p:spTree>
      <p:nvGrpSpPr>
        <p:cNvPr id="226" name="Shape 226"/>
        <p:cNvGrpSpPr/>
        <p:nvPr/>
      </p:nvGrpSpPr>
      <p:grpSpPr>
        <a:xfrm>
          <a:off x="0" y="0"/>
          <a:ext cx="0" cy="0"/>
          <a:chOff x="0" y="0"/>
          <a:chExt cx="0" cy="0"/>
        </a:xfrm>
      </p:grpSpPr>
      <p:sp>
        <p:nvSpPr>
          <p:cNvPr id="227" name="Google Shape;227;p1"/>
          <p:cNvSpPr/>
          <p:nvPr/>
        </p:nvSpPr>
        <p:spPr>
          <a:xfrm>
            <a:off x="-4900" y="7325"/>
            <a:ext cx="9190800" cy="4236000"/>
          </a:xfrm>
          <a:prstGeom prst="rect">
            <a:avLst/>
          </a:prstGeom>
          <a:solidFill>
            <a:srgbClr val="CCE8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228" name="Google Shape;228;p1"/>
          <p:cNvSpPr txBox="1"/>
          <p:nvPr>
            <p:ph idx="4294967295" type="ctrTitle"/>
          </p:nvPr>
        </p:nvSpPr>
        <p:spPr>
          <a:xfrm>
            <a:off x="0" y="1207150"/>
            <a:ext cx="8444400" cy="6777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chemeClr val="dk1"/>
              </a:buClr>
              <a:buSzPts val="990"/>
              <a:buFont typeface="Raleway SemiBold"/>
              <a:buNone/>
            </a:pPr>
            <a:r>
              <a:rPr b="1" i="0" lang="en-GB" sz="4580" u="none" cap="none" strike="noStrike">
                <a:solidFill>
                  <a:srgbClr val="004D52"/>
                </a:solidFill>
                <a:latin typeface="Arial"/>
                <a:ea typeface="Arial"/>
                <a:cs typeface="Arial"/>
                <a:sym typeface="Arial"/>
              </a:rPr>
              <a:t>How to guide - </a:t>
            </a:r>
            <a:endParaRPr b="1" i="0" sz="4580" u="none" cap="none" strike="noStrike">
              <a:solidFill>
                <a:srgbClr val="004D52"/>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990"/>
              <a:buFont typeface="Raleway SemiBold"/>
              <a:buNone/>
            </a:pPr>
            <a:r>
              <a:rPr b="1" lang="en-GB" sz="4580">
                <a:solidFill>
                  <a:srgbClr val="004D52"/>
                </a:solidFill>
                <a:latin typeface="Arial"/>
                <a:ea typeface="Arial"/>
                <a:cs typeface="Arial"/>
                <a:sym typeface="Arial"/>
              </a:rPr>
              <a:t>Population in City and Hackney</a:t>
            </a:r>
            <a:endParaRPr b="1" i="0" sz="4580" u="none" cap="none" strike="noStrike">
              <a:solidFill>
                <a:srgbClr val="004D52"/>
              </a:solidFill>
              <a:latin typeface="Arial"/>
              <a:ea typeface="Arial"/>
              <a:cs typeface="Arial"/>
              <a:sym typeface="Arial"/>
            </a:endParaRPr>
          </a:p>
        </p:txBody>
      </p:sp>
      <p:pic>
        <p:nvPicPr>
          <p:cNvPr id="229" name="Google Shape;229;p1"/>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pSp>
        <p:nvGrpSpPr>
          <p:cNvPr id="230" name="Google Shape;230;p1"/>
          <p:cNvGrpSpPr/>
          <p:nvPr/>
        </p:nvGrpSpPr>
        <p:grpSpPr>
          <a:xfrm>
            <a:off x="-15600" y="4243350"/>
            <a:ext cx="9190800" cy="900000"/>
            <a:chOff x="-15600" y="4243350"/>
            <a:chExt cx="9190800" cy="900000"/>
          </a:xfrm>
        </p:grpSpPr>
        <p:sp>
          <p:nvSpPr>
            <p:cNvPr id="231" name="Google Shape;231;p1"/>
            <p:cNvSpPr/>
            <p:nvPr/>
          </p:nvSpPr>
          <p:spPr>
            <a:xfrm>
              <a:off x="-15600" y="4286250"/>
              <a:ext cx="9190800" cy="8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32" name="Google Shape;232;p1"/>
            <p:cNvPicPr preferRelativeResize="0"/>
            <p:nvPr/>
          </p:nvPicPr>
          <p:blipFill rotWithShape="1">
            <a:blip r:embed="rId4">
              <a:alphaModFix/>
            </a:blip>
            <a:srcRect b="0" l="0" r="0" t="0"/>
            <a:stretch/>
          </p:blipFill>
          <p:spPr>
            <a:xfrm>
              <a:off x="7460900" y="4673350"/>
              <a:ext cx="1371401" cy="245550"/>
            </a:xfrm>
            <a:prstGeom prst="rect">
              <a:avLst/>
            </a:prstGeom>
            <a:noFill/>
            <a:ln>
              <a:noFill/>
            </a:ln>
          </p:spPr>
        </p:pic>
        <p:pic>
          <p:nvPicPr>
            <p:cNvPr id="233" name="Google Shape;233;p1"/>
            <p:cNvPicPr preferRelativeResize="0"/>
            <p:nvPr/>
          </p:nvPicPr>
          <p:blipFill rotWithShape="1">
            <a:blip r:embed="rId5">
              <a:alphaModFix/>
            </a:blip>
            <a:srcRect b="0" l="0" r="0" t="0"/>
            <a:stretch/>
          </p:blipFill>
          <p:spPr>
            <a:xfrm>
              <a:off x="311700" y="4454450"/>
              <a:ext cx="424675" cy="590129"/>
            </a:xfrm>
            <a:prstGeom prst="rect">
              <a:avLst/>
            </a:prstGeom>
            <a:noFill/>
            <a:ln>
              <a:noFill/>
            </a:ln>
          </p:spPr>
        </p:pic>
        <p:pic>
          <p:nvPicPr>
            <p:cNvPr id="234" name="Google Shape;234;p1"/>
            <p:cNvPicPr preferRelativeResize="0"/>
            <p:nvPr/>
          </p:nvPicPr>
          <p:blipFill rotWithShape="1">
            <a:blip r:embed="rId6">
              <a:alphaModFix/>
            </a:blip>
            <a:srcRect b="0" l="0" r="0" t="0"/>
            <a:stretch/>
          </p:blipFill>
          <p:spPr>
            <a:xfrm>
              <a:off x="0" y="4243350"/>
              <a:ext cx="9175199" cy="80350"/>
            </a:xfrm>
            <a:prstGeom prst="rect">
              <a:avLst/>
            </a:prstGeom>
            <a:noFill/>
            <a:ln>
              <a:noFill/>
            </a:ln>
          </p:spPr>
        </p:pic>
      </p:grpSp>
      <p:sp>
        <p:nvSpPr>
          <p:cNvPr id="235" name="Google Shape;235;p1"/>
          <p:cNvSpPr txBox="1"/>
          <p:nvPr>
            <p:ph idx="4294967295" type="ctrTitle"/>
          </p:nvPr>
        </p:nvSpPr>
        <p:spPr>
          <a:xfrm>
            <a:off x="601450" y="2599100"/>
            <a:ext cx="3462900" cy="9300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1"/>
              </a:buClr>
              <a:buSzPts val="2800"/>
              <a:buFont typeface="Raleway SemiBold"/>
              <a:buNone/>
            </a:pPr>
            <a:r>
              <a:t/>
            </a:r>
            <a:endParaRPr b="0" i="0" sz="1600" u="none" cap="none" strike="noStrike">
              <a:solidFill>
                <a:srgbClr val="004D52"/>
              </a:solidFill>
              <a:latin typeface="Raleway SemiBold"/>
              <a:ea typeface="Raleway SemiBold"/>
              <a:cs typeface="Raleway SemiBold"/>
              <a:sym typeface="Raleway SemiBold"/>
            </a:endParaRPr>
          </a:p>
          <a:p>
            <a:pPr indent="0" lvl="0" marL="0" marR="0" rtl="0" algn="l">
              <a:lnSpc>
                <a:spcPct val="100000"/>
              </a:lnSpc>
              <a:spcBef>
                <a:spcPts val="0"/>
              </a:spcBef>
              <a:spcAft>
                <a:spcPts val="0"/>
              </a:spcAft>
              <a:buClr>
                <a:schemeClr val="dk1"/>
              </a:buClr>
              <a:buSzPts val="2800"/>
              <a:buFont typeface="Raleway SemiBold"/>
              <a:buNone/>
            </a:pPr>
            <a:r>
              <a:rPr lang="en-GB" sz="1600">
                <a:solidFill>
                  <a:srgbClr val="004D52"/>
                </a:solidFill>
                <a:latin typeface="Arial"/>
                <a:ea typeface="Arial"/>
                <a:cs typeface="Arial"/>
                <a:sym typeface="Arial"/>
              </a:rPr>
              <a:t>28</a:t>
            </a:r>
            <a:r>
              <a:rPr b="0" i="0" lang="en-GB" sz="1600" u="none" cap="none" strike="noStrike">
                <a:solidFill>
                  <a:srgbClr val="004D52"/>
                </a:solidFill>
                <a:latin typeface="Arial"/>
                <a:ea typeface="Arial"/>
                <a:cs typeface="Arial"/>
                <a:sym typeface="Arial"/>
              </a:rPr>
              <a:t> July 2025</a:t>
            </a:r>
            <a:endParaRPr b="0" i="0" sz="1600" u="none" cap="none" strike="noStrike">
              <a:solidFill>
                <a:srgbClr val="004D5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g3703edf5d3c_0_430"/>
          <p:cNvPicPr preferRelativeResize="0"/>
          <p:nvPr/>
        </p:nvPicPr>
        <p:blipFill>
          <a:blip r:embed="rId3">
            <a:alphaModFix/>
          </a:blip>
          <a:stretch>
            <a:fillRect/>
          </a:stretch>
        </p:blipFill>
        <p:spPr>
          <a:xfrm>
            <a:off x="1693900" y="501125"/>
            <a:ext cx="6148851" cy="4574151"/>
          </a:xfrm>
          <a:prstGeom prst="rect">
            <a:avLst/>
          </a:prstGeom>
          <a:noFill/>
          <a:ln>
            <a:noFill/>
          </a:ln>
        </p:spPr>
      </p:pic>
      <p:sp>
        <p:nvSpPr>
          <p:cNvPr id="340" name="Google Shape;340;g3703edf5d3c_0_430"/>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Hover over the ‘What’s on this page?’ icon - this is bring up a pop out box that explains each page</a:t>
            </a:r>
            <a:endParaRPr b="0" i="0" sz="1200" u="none" cap="none" strike="noStrike">
              <a:solidFill>
                <a:srgbClr val="000000"/>
              </a:solidFill>
              <a:latin typeface="Arial"/>
              <a:ea typeface="Arial"/>
              <a:cs typeface="Arial"/>
              <a:sym typeface="Arial"/>
            </a:endParaRPr>
          </a:p>
        </p:txBody>
      </p:sp>
      <p:cxnSp>
        <p:nvCxnSpPr>
          <p:cNvPr id="341" name="Google Shape;341;g3703edf5d3c_0_430"/>
          <p:cNvCxnSpPr>
            <a:stCxn id="340" idx="1"/>
          </p:cNvCxnSpPr>
          <p:nvPr/>
        </p:nvCxnSpPr>
        <p:spPr>
          <a:xfrm flipH="1">
            <a:off x="6879000" y="867400"/>
            <a:ext cx="300600" cy="428100"/>
          </a:xfrm>
          <a:prstGeom prst="straightConnector1">
            <a:avLst/>
          </a:prstGeom>
          <a:noFill/>
          <a:ln cap="flat" cmpd="sng" w="9525">
            <a:solidFill>
              <a:schemeClr val="dk2"/>
            </a:solidFill>
            <a:prstDash val="solid"/>
            <a:round/>
            <a:headEnd len="sm" w="sm" type="none"/>
            <a:tailEnd len="med" w="med" type="triangle"/>
          </a:ln>
        </p:spPr>
      </p:cxnSp>
      <p:sp>
        <p:nvSpPr>
          <p:cNvPr id="342" name="Google Shape;342;g3703edf5d3c_0_430"/>
          <p:cNvSpPr/>
          <p:nvPr/>
        </p:nvSpPr>
        <p:spPr>
          <a:xfrm>
            <a:off x="7368650" y="2101650"/>
            <a:ext cx="1565400" cy="11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Bar chart shows </a:t>
            </a:r>
            <a:r>
              <a:rPr lang="en-GB" sz="1200"/>
              <a:t>the change in population split into natural change and net migration</a:t>
            </a:r>
            <a:endParaRPr b="0" i="0" sz="1200" u="none" cap="none" strike="noStrike">
              <a:solidFill>
                <a:srgbClr val="000000"/>
              </a:solidFill>
              <a:latin typeface="Arial"/>
              <a:ea typeface="Arial"/>
              <a:cs typeface="Arial"/>
              <a:sym typeface="Arial"/>
            </a:endParaRPr>
          </a:p>
        </p:txBody>
      </p:sp>
      <p:cxnSp>
        <p:nvCxnSpPr>
          <p:cNvPr id="343" name="Google Shape;343;g3703edf5d3c_0_430"/>
          <p:cNvCxnSpPr>
            <a:stCxn id="342" idx="1"/>
          </p:cNvCxnSpPr>
          <p:nvPr/>
        </p:nvCxnSpPr>
        <p:spPr>
          <a:xfrm flipH="1">
            <a:off x="6841850" y="2670600"/>
            <a:ext cx="526800" cy="301500"/>
          </a:xfrm>
          <a:prstGeom prst="straightConnector1">
            <a:avLst/>
          </a:prstGeom>
          <a:noFill/>
          <a:ln cap="flat" cmpd="sng" w="9525">
            <a:solidFill>
              <a:schemeClr val="dk2"/>
            </a:solidFill>
            <a:prstDash val="solid"/>
            <a:round/>
            <a:headEnd len="sm" w="sm" type="none"/>
            <a:tailEnd len="med" w="med" type="triangle"/>
          </a:ln>
        </p:spPr>
      </p:cxnSp>
      <p:sp>
        <p:nvSpPr>
          <p:cNvPr id="344" name="Google Shape;344;g3703edf5d3c_0_430"/>
          <p:cNvSpPr/>
          <p:nvPr/>
        </p:nvSpPr>
        <p:spPr>
          <a:xfrm>
            <a:off x="451150" y="218370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Map shows </a:t>
            </a:r>
            <a:r>
              <a:rPr lang="en-GB" sz="1200"/>
              <a:t>the component of </a:t>
            </a:r>
            <a:r>
              <a:rPr lang="en-GB" sz="1200"/>
              <a:t>change</a:t>
            </a:r>
            <a:r>
              <a:rPr lang="en-GB" sz="1200"/>
              <a:t> </a:t>
            </a:r>
            <a:r>
              <a:rPr b="0" i="0" lang="en-GB" sz="1200" u="none" cap="none" strike="noStrike">
                <a:solidFill>
                  <a:srgbClr val="000000"/>
                </a:solidFill>
                <a:latin typeface="Arial"/>
                <a:ea typeface="Arial"/>
                <a:cs typeface="Arial"/>
                <a:sym typeface="Arial"/>
              </a:rPr>
              <a:t>across wards/</a:t>
            </a:r>
            <a:r>
              <a:rPr lang="en-GB" sz="1200"/>
              <a:t>local authority</a:t>
            </a:r>
            <a:endParaRPr b="0" i="0" sz="1200" u="none" cap="none" strike="noStrike">
              <a:solidFill>
                <a:srgbClr val="000000"/>
              </a:solidFill>
              <a:latin typeface="Arial"/>
              <a:ea typeface="Arial"/>
              <a:cs typeface="Arial"/>
              <a:sym typeface="Arial"/>
            </a:endParaRPr>
          </a:p>
        </p:txBody>
      </p:sp>
      <p:cxnSp>
        <p:nvCxnSpPr>
          <p:cNvPr id="345" name="Google Shape;345;g3703edf5d3c_0_430"/>
          <p:cNvCxnSpPr>
            <a:stCxn id="344" idx="3"/>
          </p:cNvCxnSpPr>
          <p:nvPr/>
        </p:nvCxnSpPr>
        <p:spPr>
          <a:xfrm>
            <a:off x="2212750" y="2571750"/>
            <a:ext cx="1485900" cy="197700"/>
          </a:xfrm>
          <a:prstGeom prst="straightConnector1">
            <a:avLst/>
          </a:prstGeom>
          <a:noFill/>
          <a:ln cap="flat" cmpd="sng" w="9525">
            <a:solidFill>
              <a:schemeClr val="dk2"/>
            </a:solidFill>
            <a:prstDash val="solid"/>
            <a:round/>
            <a:headEnd len="sm" w="sm" type="none"/>
            <a:tailEnd len="med" w="med" type="triangle"/>
          </a:ln>
        </p:spPr>
      </p:cxnSp>
      <p:sp>
        <p:nvSpPr>
          <p:cNvPr id="346" name="Google Shape;346;g3703edf5d3c_0_430"/>
          <p:cNvSpPr txBox="1"/>
          <p:nvPr>
            <p:ph idx="4294967295" type="title"/>
          </p:nvPr>
        </p:nvSpPr>
        <p:spPr>
          <a:xfrm>
            <a:off x="48900" y="0"/>
            <a:ext cx="69861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Births, deaths, migration</a:t>
            </a:r>
            <a:r>
              <a:rPr b="1" lang="en-GB">
                <a:latin typeface="Arial"/>
                <a:ea typeface="Arial"/>
                <a:cs typeface="Arial"/>
                <a:sym typeface="Arial"/>
              </a:rPr>
              <a:t>- visuals</a:t>
            </a:r>
            <a:endParaRPr b="1">
              <a:latin typeface="Arial"/>
              <a:ea typeface="Arial"/>
              <a:cs typeface="Arial"/>
              <a:sym typeface="Arial"/>
            </a:endParaRPr>
          </a:p>
        </p:txBody>
      </p:sp>
      <p:sp>
        <p:nvSpPr>
          <p:cNvPr id="347" name="Google Shape;347;g3703edf5d3c_0_430"/>
          <p:cNvSpPr/>
          <p:nvPr/>
        </p:nvSpPr>
        <p:spPr>
          <a:xfrm>
            <a:off x="270200" y="3730225"/>
            <a:ext cx="18639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Scale</a:t>
            </a:r>
            <a:r>
              <a:rPr lang="en-GB" sz="1200"/>
              <a:t> </a:t>
            </a:r>
            <a:r>
              <a:rPr b="0" i="0" lang="en-GB" sz="1200" u="none" cap="none" strike="noStrike">
                <a:solidFill>
                  <a:srgbClr val="000000"/>
                </a:solidFill>
                <a:latin typeface="Arial"/>
                <a:ea typeface="Arial"/>
                <a:cs typeface="Arial"/>
                <a:sym typeface="Arial"/>
              </a:rPr>
              <a:t>- the darker the shade the higher the </a:t>
            </a:r>
            <a:r>
              <a:rPr lang="en-GB" sz="1200"/>
              <a:t>value</a:t>
            </a:r>
            <a:endParaRPr b="0" i="0" sz="1200" u="none" cap="none" strike="noStrike">
              <a:solidFill>
                <a:srgbClr val="000000"/>
              </a:solidFill>
              <a:latin typeface="Arial"/>
              <a:ea typeface="Arial"/>
              <a:cs typeface="Arial"/>
              <a:sym typeface="Arial"/>
            </a:endParaRPr>
          </a:p>
        </p:txBody>
      </p:sp>
      <p:cxnSp>
        <p:nvCxnSpPr>
          <p:cNvPr id="348" name="Google Shape;348;g3703edf5d3c_0_430"/>
          <p:cNvCxnSpPr>
            <a:stCxn id="347" idx="3"/>
          </p:cNvCxnSpPr>
          <p:nvPr/>
        </p:nvCxnSpPr>
        <p:spPr>
          <a:xfrm flipH="1" rot="10800000">
            <a:off x="2134100" y="3956575"/>
            <a:ext cx="846600" cy="1617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g3703edf5d3c_0_358"/>
          <p:cNvPicPr preferRelativeResize="0"/>
          <p:nvPr/>
        </p:nvPicPr>
        <p:blipFill>
          <a:blip r:embed="rId3">
            <a:alphaModFix/>
          </a:blip>
          <a:stretch>
            <a:fillRect/>
          </a:stretch>
        </p:blipFill>
        <p:spPr>
          <a:xfrm>
            <a:off x="2008037" y="660484"/>
            <a:ext cx="5127924" cy="4248549"/>
          </a:xfrm>
          <a:prstGeom prst="rect">
            <a:avLst/>
          </a:prstGeom>
          <a:noFill/>
          <a:ln>
            <a:noFill/>
          </a:ln>
        </p:spPr>
      </p:pic>
      <p:sp>
        <p:nvSpPr>
          <p:cNvPr id="354" name="Google Shape;354;g3703edf5d3c_0_358"/>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Hover over the ‘What’s on this page?’ icon - this is bring up a pop out box that explains each page</a:t>
            </a:r>
            <a:endParaRPr b="0" i="0" sz="1200" u="none" cap="none" strike="noStrike">
              <a:solidFill>
                <a:srgbClr val="000000"/>
              </a:solidFill>
              <a:latin typeface="Arial"/>
              <a:ea typeface="Arial"/>
              <a:cs typeface="Arial"/>
              <a:sym typeface="Arial"/>
            </a:endParaRPr>
          </a:p>
        </p:txBody>
      </p:sp>
      <p:cxnSp>
        <p:nvCxnSpPr>
          <p:cNvPr id="355" name="Google Shape;355;g3703edf5d3c_0_358"/>
          <p:cNvCxnSpPr>
            <a:stCxn id="354" idx="1"/>
          </p:cNvCxnSpPr>
          <p:nvPr/>
        </p:nvCxnSpPr>
        <p:spPr>
          <a:xfrm flipH="1">
            <a:off x="6683400" y="867400"/>
            <a:ext cx="496200" cy="507600"/>
          </a:xfrm>
          <a:prstGeom prst="straightConnector1">
            <a:avLst/>
          </a:prstGeom>
          <a:noFill/>
          <a:ln cap="flat" cmpd="sng" w="9525">
            <a:solidFill>
              <a:schemeClr val="dk2"/>
            </a:solidFill>
            <a:prstDash val="solid"/>
            <a:round/>
            <a:headEnd len="sm" w="sm" type="none"/>
            <a:tailEnd len="med" w="med" type="triangle"/>
          </a:ln>
        </p:spPr>
      </p:cxnSp>
      <p:sp>
        <p:nvSpPr>
          <p:cNvPr id="356" name="Google Shape;356;g3703edf5d3c_0_358"/>
          <p:cNvSpPr/>
          <p:nvPr/>
        </p:nvSpPr>
        <p:spPr>
          <a:xfrm>
            <a:off x="306400" y="179565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Select loca</a:t>
            </a:r>
            <a:r>
              <a:rPr lang="en-GB" sz="1200"/>
              <a:t>l authority, </a:t>
            </a:r>
            <a:r>
              <a:rPr b="0" i="0" lang="en-GB" sz="1200" u="none" cap="none" strike="noStrike">
                <a:solidFill>
                  <a:srgbClr val="000000"/>
                </a:solidFill>
                <a:latin typeface="Arial"/>
                <a:ea typeface="Arial"/>
                <a:cs typeface="Arial"/>
                <a:sym typeface="Arial"/>
              </a:rPr>
              <a:t>ward or neighbourhood to change the map breakdown</a:t>
            </a:r>
            <a:endParaRPr b="0" i="0" sz="1200" u="none" cap="none" strike="noStrike">
              <a:solidFill>
                <a:srgbClr val="000000"/>
              </a:solidFill>
              <a:latin typeface="Arial"/>
              <a:ea typeface="Arial"/>
              <a:cs typeface="Arial"/>
              <a:sym typeface="Arial"/>
            </a:endParaRPr>
          </a:p>
        </p:txBody>
      </p:sp>
      <p:cxnSp>
        <p:nvCxnSpPr>
          <p:cNvPr id="357" name="Google Shape;357;g3703edf5d3c_0_358"/>
          <p:cNvCxnSpPr>
            <a:stCxn id="356" idx="3"/>
          </p:cNvCxnSpPr>
          <p:nvPr/>
        </p:nvCxnSpPr>
        <p:spPr>
          <a:xfrm>
            <a:off x="2068000" y="2183700"/>
            <a:ext cx="759600" cy="393000"/>
          </a:xfrm>
          <a:prstGeom prst="straightConnector1">
            <a:avLst/>
          </a:prstGeom>
          <a:noFill/>
          <a:ln cap="flat" cmpd="sng" w="9525">
            <a:solidFill>
              <a:schemeClr val="dk2"/>
            </a:solidFill>
            <a:prstDash val="solid"/>
            <a:round/>
            <a:headEnd len="sm" w="sm" type="none"/>
            <a:tailEnd len="med" w="med" type="triangle"/>
          </a:ln>
        </p:spPr>
      </p:cxnSp>
      <p:sp>
        <p:nvSpPr>
          <p:cNvPr id="358" name="Google Shape;358;g3703edf5d3c_0_358"/>
          <p:cNvSpPr/>
          <p:nvPr/>
        </p:nvSpPr>
        <p:spPr>
          <a:xfrm>
            <a:off x="364300" y="3498600"/>
            <a:ext cx="18105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Select the local </a:t>
            </a:r>
            <a:r>
              <a:rPr lang="en-GB" sz="1200"/>
              <a:t>authority</a:t>
            </a:r>
            <a:r>
              <a:rPr b="0" i="0" lang="en-GB" sz="1200" u="none" cap="none" strike="noStrike">
                <a:solidFill>
                  <a:srgbClr val="000000"/>
                </a:solidFill>
                <a:latin typeface="Arial"/>
                <a:ea typeface="Arial"/>
                <a:cs typeface="Arial"/>
                <a:sym typeface="Arial"/>
              </a:rPr>
              <a:t>/ward/neighbourhood on the map you’re interested in to show data for this area </a:t>
            </a:r>
            <a:endParaRPr b="0" i="0" sz="1200" u="none" cap="none" strike="noStrike">
              <a:solidFill>
                <a:srgbClr val="000000"/>
              </a:solidFill>
              <a:latin typeface="Arial"/>
              <a:ea typeface="Arial"/>
              <a:cs typeface="Arial"/>
              <a:sym typeface="Arial"/>
            </a:endParaRPr>
          </a:p>
        </p:txBody>
      </p:sp>
      <p:cxnSp>
        <p:nvCxnSpPr>
          <p:cNvPr id="359" name="Google Shape;359;g3703edf5d3c_0_358"/>
          <p:cNvCxnSpPr>
            <a:stCxn id="358" idx="3"/>
          </p:cNvCxnSpPr>
          <p:nvPr/>
        </p:nvCxnSpPr>
        <p:spPr>
          <a:xfrm flipH="1" rot="10800000">
            <a:off x="2174800" y="3638100"/>
            <a:ext cx="922800" cy="325500"/>
          </a:xfrm>
          <a:prstGeom prst="straightConnector1">
            <a:avLst/>
          </a:prstGeom>
          <a:noFill/>
          <a:ln cap="flat" cmpd="sng" w="9525">
            <a:solidFill>
              <a:schemeClr val="dk2"/>
            </a:solidFill>
            <a:prstDash val="solid"/>
            <a:round/>
            <a:headEnd len="sm" w="sm" type="none"/>
            <a:tailEnd len="med" w="med" type="triangle"/>
          </a:ln>
        </p:spPr>
      </p:cxnSp>
      <p:sp>
        <p:nvSpPr>
          <p:cNvPr id="360" name="Google Shape;360;g3703edf5d3c_0_358"/>
          <p:cNvSpPr txBox="1"/>
          <p:nvPr>
            <p:ph idx="4294967295" type="title"/>
          </p:nvPr>
        </p:nvSpPr>
        <p:spPr>
          <a:xfrm>
            <a:off x="48900" y="0"/>
            <a:ext cx="63408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Ethnic mix</a:t>
            </a:r>
            <a:r>
              <a:rPr b="1" lang="en-GB">
                <a:latin typeface="Arial"/>
                <a:ea typeface="Arial"/>
                <a:cs typeface="Arial"/>
                <a:sym typeface="Arial"/>
              </a:rPr>
              <a:t>- Filters</a:t>
            </a:r>
            <a:endParaRPr b="1">
              <a:latin typeface="Arial"/>
              <a:ea typeface="Arial"/>
              <a:cs typeface="Arial"/>
              <a:sym typeface="Arial"/>
            </a:endParaRPr>
          </a:p>
        </p:txBody>
      </p:sp>
      <p:sp>
        <p:nvSpPr>
          <p:cNvPr id="361" name="Google Shape;361;g3703edf5d3c_0_358"/>
          <p:cNvSpPr/>
          <p:nvPr/>
        </p:nvSpPr>
        <p:spPr>
          <a:xfrm>
            <a:off x="7498125" y="2576700"/>
            <a:ext cx="1394100" cy="99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Select an ethnic group </a:t>
            </a:r>
            <a:r>
              <a:rPr lang="en-GB" sz="1200"/>
              <a:t>in the tree map so change the map</a:t>
            </a:r>
            <a:endParaRPr b="0" i="0" sz="1200" u="none" cap="none" strike="noStrike">
              <a:solidFill>
                <a:srgbClr val="000000"/>
              </a:solidFill>
              <a:latin typeface="Arial"/>
              <a:ea typeface="Arial"/>
              <a:cs typeface="Arial"/>
              <a:sym typeface="Arial"/>
            </a:endParaRPr>
          </a:p>
        </p:txBody>
      </p:sp>
      <p:cxnSp>
        <p:nvCxnSpPr>
          <p:cNvPr id="362" name="Google Shape;362;g3703edf5d3c_0_358"/>
          <p:cNvCxnSpPr>
            <a:stCxn id="361" idx="1"/>
          </p:cNvCxnSpPr>
          <p:nvPr/>
        </p:nvCxnSpPr>
        <p:spPr>
          <a:xfrm flipH="1">
            <a:off x="7063725" y="3074700"/>
            <a:ext cx="434400" cy="4476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g3703edf5d3c_0_453"/>
          <p:cNvPicPr preferRelativeResize="0"/>
          <p:nvPr/>
        </p:nvPicPr>
        <p:blipFill>
          <a:blip r:embed="rId3">
            <a:alphaModFix/>
          </a:blip>
          <a:stretch>
            <a:fillRect/>
          </a:stretch>
        </p:blipFill>
        <p:spPr>
          <a:xfrm>
            <a:off x="2008037" y="660484"/>
            <a:ext cx="5127924" cy="4248549"/>
          </a:xfrm>
          <a:prstGeom prst="rect">
            <a:avLst/>
          </a:prstGeom>
          <a:noFill/>
          <a:ln>
            <a:noFill/>
          </a:ln>
        </p:spPr>
      </p:pic>
      <p:sp>
        <p:nvSpPr>
          <p:cNvPr id="368" name="Google Shape;368;g3703edf5d3c_0_453"/>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Hover over the ‘What’s on this page?’ icon - this is bring up a pop out box that explains each page</a:t>
            </a:r>
            <a:endParaRPr b="0" i="0" sz="1200" u="none" cap="none" strike="noStrike">
              <a:solidFill>
                <a:srgbClr val="000000"/>
              </a:solidFill>
              <a:latin typeface="Arial"/>
              <a:ea typeface="Arial"/>
              <a:cs typeface="Arial"/>
              <a:sym typeface="Arial"/>
            </a:endParaRPr>
          </a:p>
        </p:txBody>
      </p:sp>
      <p:cxnSp>
        <p:nvCxnSpPr>
          <p:cNvPr id="369" name="Google Shape;369;g3703edf5d3c_0_453"/>
          <p:cNvCxnSpPr>
            <a:stCxn id="368" idx="1"/>
          </p:cNvCxnSpPr>
          <p:nvPr/>
        </p:nvCxnSpPr>
        <p:spPr>
          <a:xfrm flipH="1">
            <a:off x="6879000" y="867400"/>
            <a:ext cx="300600" cy="428100"/>
          </a:xfrm>
          <a:prstGeom prst="straightConnector1">
            <a:avLst/>
          </a:prstGeom>
          <a:noFill/>
          <a:ln cap="flat" cmpd="sng" w="9525">
            <a:solidFill>
              <a:schemeClr val="dk2"/>
            </a:solidFill>
            <a:prstDash val="solid"/>
            <a:round/>
            <a:headEnd len="sm" w="sm" type="none"/>
            <a:tailEnd len="med" w="med" type="triangle"/>
          </a:ln>
        </p:spPr>
      </p:cxnSp>
      <p:sp>
        <p:nvSpPr>
          <p:cNvPr id="370" name="Google Shape;370;g3703edf5d3c_0_453"/>
          <p:cNvSpPr/>
          <p:nvPr/>
        </p:nvSpPr>
        <p:spPr>
          <a:xfrm>
            <a:off x="348850" y="265655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Map shows pr</a:t>
            </a:r>
            <a:r>
              <a:rPr lang="en-GB" sz="1200"/>
              <a:t>oportion of residents for selected ethnic group</a:t>
            </a:r>
            <a:endParaRPr b="0" i="0" sz="1200" u="none" cap="none" strike="noStrike">
              <a:solidFill>
                <a:srgbClr val="000000"/>
              </a:solidFill>
              <a:latin typeface="Arial"/>
              <a:ea typeface="Arial"/>
              <a:cs typeface="Arial"/>
              <a:sym typeface="Arial"/>
            </a:endParaRPr>
          </a:p>
        </p:txBody>
      </p:sp>
      <p:cxnSp>
        <p:nvCxnSpPr>
          <p:cNvPr id="371" name="Google Shape;371;g3703edf5d3c_0_453"/>
          <p:cNvCxnSpPr>
            <a:stCxn id="370" idx="3"/>
          </p:cNvCxnSpPr>
          <p:nvPr/>
        </p:nvCxnSpPr>
        <p:spPr>
          <a:xfrm>
            <a:off x="2110450" y="3044600"/>
            <a:ext cx="1485900" cy="197700"/>
          </a:xfrm>
          <a:prstGeom prst="straightConnector1">
            <a:avLst/>
          </a:prstGeom>
          <a:noFill/>
          <a:ln cap="flat" cmpd="sng" w="9525">
            <a:solidFill>
              <a:schemeClr val="dk2"/>
            </a:solidFill>
            <a:prstDash val="solid"/>
            <a:round/>
            <a:headEnd len="sm" w="sm" type="none"/>
            <a:tailEnd len="med" w="med" type="triangle"/>
          </a:ln>
        </p:spPr>
      </p:cxnSp>
      <p:sp>
        <p:nvSpPr>
          <p:cNvPr id="372" name="Google Shape;372;g3703edf5d3c_0_453"/>
          <p:cNvSpPr txBox="1"/>
          <p:nvPr>
            <p:ph idx="4294967295" type="title"/>
          </p:nvPr>
        </p:nvSpPr>
        <p:spPr>
          <a:xfrm>
            <a:off x="48900" y="0"/>
            <a:ext cx="5961600" cy="755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5714"/>
              <a:buNone/>
            </a:pPr>
            <a:r>
              <a:rPr b="1" lang="en-GB">
                <a:latin typeface="Arial"/>
                <a:ea typeface="Arial"/>
                <a:cs typeface="Arial"/>
                <a:sym typeface="Arial"/>
              </a:rPr>
              <a:t>Health profiles by ethnicity - visuals</a:t>
            </a:r>
            <a:endParaRPr b="1">
              <a:latin typeface="Arial"/>
              <a:ea typeface="Arial"/>
              <a:cs typeface="Arial"/>
              <a:sym typeface="Arial"/>
            </a:endParaRPr>
          </a:p>
        </p:txBody>
      </p:sp>
      <p:sp>
        <p:nvSpPr>
          <p:cNvPr id="373" name="Google Shape;373;g3703edf5d3c_0_453"/>
          <p:cNvSpPr/>
          <p:nvPr/>
        </p:nvSpPr>
        <p:spPr>
          <a:xfrm>
            <a:off x="348850" y="3730225"/>
            <a:ext cx="18639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Scale - the darker the shade the higher the pr</a:t>
            </a:r>
            <a:r>
              <a:rPr lang="en-GB" sz="1200"/>
              <a:t>oportion</a:t>
            </a:r>
            <a:endParaRPr b="0" i="0" sz="1200" u="none" cap="none" strike="noStrike">
              <a:solidFill>
                <a:srgbClr val="000000"/>
              </a:solidFill>
              <a:latin typeface="Arial"/>
              <a:ea typeface="Arial"/>
              <a:cs typeface="Arial"/>
              <a:sym typeface="Arial"/>
            </a:endParaRPr>
          </a:p>
        </p:txBody>
      </p:sp>
      <p:cxnSp>
        <p:nvCxnSpPr>
          <p:cNvPr id="374" name="Google Shape;374;g3703edf5d3c_0_453"/>
          <p:cNvCxnSpPr>
            <a:stCxn id="373" idx="3"/>
          </p:cNvCxnSpPr>
          <p:nvPr/>
        </p:nvCxnSpPr>
        <p:spPr>
          <a:xfrm flipH="1" rot="10800000">
            <a:off x="2212750" y="4097275"/>
            <a:ext cx="620400" cy="21000"/>
          </a:xfrm>
          <a:prstGeom prst="straightConnector1">
            <a:avLst/>
          </a:prstGeom>
          <a:noFill/>
          <a:ln cap="flat" cmpd="sng" w="9525">
            <a:solidFill>
              <a:schemeClr val="dk2"/>
            </a:solidFill>
            <a:prstDash val="solid"/>
            <a:round/>
            <a:headEnd len="sm" w="sm" type="none"/>
            <a:tailEnd len="med" w="med" type="triangle"/>
          </a:ln>
        </p:spPr>
      </p:cxnSp>
      <p:sp>
        <p:nvSpPr>
          <p:cNvPr id="375" name="Google Shape;375;g3703edf5d3c_0_453"/>
          <p:cNvSpPr/>
          <p:nvPr/>
        </p:nvSpPr>
        <p:spPr>
          <a:xfrm>
            <a:off x="7416900" y="2185288"/>
            <a:ext cx="1565400" cy="113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Bar chart shows pr</a:t>
            </a:r>
            <a:r>
              <a:rPr lang="en-GB" sz="1200"/>
              <a:t>oportion of each </a:t>
            </a:r>
            <a:r>
              <a:rPr lang="en-GB" sz="1200"/>
              <a:t>ethnic</a:t>
            </a:r>
            <a:r>
              <a:rPr lang="en-GB" sz="1200"/>
              <a:t> group in selected area (default in City and Hackney)</a:t>
            </a:r>
            <a:endParaRPr b="0" i="0" sz="1200" u="none" cap="none" strike="noStrike">
              <a:solidFill>
                <a:srgbClr val="000000"/>
              </a:solidFill>
              <a:latin typeface="Arial"/>
              <a:ea typeface="Arial"/>
              <a:cs typeface="Arial"/>
              <a:sym typeface="Arial"/>
            </a:endParaRPr>
          </a:p>
        </p:txBody>
      </p:sp>
      <p:cxnSp>
        <p:nvCxnSpPr>
          <p:cNvPr id="376" name="Google Shape;376;g3703edf5d3c_0_453"/>
          <p:cNvCxnSpPr>
            <a:stCxn id="375" idx="1"/>
          </p:cNvCxnSpPr>
          <p:nvPr/>
        </p:nvCxnSpPr>
        <p:spPr>
          <a:xfrm flipH="1">
            <a:off x="7054200" y="2754238"/>
            <a:ext cx="362700" cy="2469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g3703edf5d3c_0_402"/>
          <p:cNvPicPr preferRelativeResize="0"/>
          <p:nvPr/>
        </p:nvPicPr>
        <p:blipFill>
          <a:blip r:embed="rId3">
            <a:alphaModFix/>
          </a:blip>
          <a:stretch>
            <a:fillRect/>
          </a:stretch>
        </p:blipFill>
        <p:spPr>
          <a:xfrm>
            <a:off x="1880250" y="607949"/>
            <a:ext cx="5895851" cy="4305949"/>
          </a:xfrm>
          <a:prstGeom prst="rect">
            <a:avLst/>
          </a:prstGeom>
          <a:noFill/>
          <a:ln>
            <a:noFill/>
          </a:ln>
        </p:spPr>
      </p:pic>
      <p:sp>
        <p:nvSpPr>
          <p:cNvPr id="382" name="Google Shape;382;g3703edf5d3c_0_402"/>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Hover over the ‘What’s on this page?’ icon - this is bring up a pop out box that explains each page</a:t>
            </a:r>
            <a:endParaRPr b="0" i="0" sz="1200" u="none" cap="none" strike="noStrike">
              <a:solidFill>
                <a:srgbClr val="000000"/>
              </a:solidFill>
              <a:latin typeface="Arial"/>
              <a:ea typeface="Arial"/>
              <a:cs typeface="Arial"/>
              <a:sym typeface="Arial"/>
            </a:endParaRPr>
          </a:p>
        </p:txBody>
      </p:sp>
      <p:cxnSp>
        <p:nvCxnSpPr>
          <p:cNvPr id="383" name="Google Shape;383;g3703edf5d3c_0_402"/>
          <p:cNvCxnSpPr>
            <a:stCxn id="382" idx="1"/>
          </p:cNvCxnSpPr>
          <p:nvPr/>
        </p:nvCxnSpPr>
        <p:spPr>
          <a:xfrm flipH="1">
            <a:off x="6524400" y="867400"/>
            <a:ext cx="655200" cy="360900"/>
          </a:xfrm>
          <a:prstGeom prst="straightConnector1">
            <a:avLst/>
          </a:prstGeom>
          <a:noFill/>
          <a:ln cap="flat" cmpd="sng" w="9525">
            <a:solidFill>
              <a:schemeClr val="dk2"/>
            </a:solidFill>
            <a:prstDash val="solid"/>
            <a:round/>
            <a:headEnd len="sm" w="sm" type="none"/>
            <a:tailEnd len="med" w="med" type="triangle"/>
          </a:ln>
        </p:spPr>
      </p:cxnSp>
      <p:sp>
        <p:nvSpPr>
          <p:cNvPr id="384" name="Google Shape;384;g3703edf5d3c_0_402"/>
          <p:cNvSpPr/>
          <p:nvPr/>
        </p:nvSpPr>
        <p:spPr>
          <a:xfrm>
            <a:off x="371550" y="278475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Drop down box to change </a:t>
            </a:r>
            <a:r>
              <a:rPr lang="en-GB" sz="1200"/>
              <a:t>year for bar chart</a:t>
            </a:r>
            <a:endParaRPr b="0" i="0" sz="1200" u="none" cap="none" strike="noStrike">
              <a:solidFill>
                <a:srgbClr val="000000"/>
              </a:solidFill>
              <a:latin typeface="Arial"/>
              <a:ea typeface="Arial"/>
              <a:cs typeface="Arial"/>
              <a:sym typeface="Arial"/>
            </a:endParaRPr>
          </a:p>
        </p:txBody>
      </p:sp>
      <p:sp>
        <p:nvSpPr>
          <p:cNvPr id="385" name="Google Shape;385;g3703edf5d3c_0_402"/>
          <p:cNvSpPr/>
          <p:nvPr/>
        </p:nvSpPr>
        <p:spPr>
          <a:xfrm>
            <a:off x="7295300" y="2631125"/>
            <a:ext cx="1565400" cy="131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Drop down box to change</a:t>
            </a:r>
            <a:r>
              <a:rPr lang="en-GB" sz="1200"/>
              <a:t> </a:t>
            </a:r>
            <a:r>
              <a:rPr lang="en-GB" sz="1200"/>
              <a:t>variable</a:t>
            </a:r>
            <a:r>
              <a:rPr lang="en-GB" sz="1200"/>
              <a:t> to life and healthy expectancy for line graph)</a:t>
            </a:r>
            <a:endParaRPr b="0" i="0" sz="1200" u="none" cap="none" strike="noStrike">
              <a:solidFill>
                <a:srgbClr val="000000"/>
              </a:solidFill>
              <a:latin typeface="Arial"/>
              <a:ea typeface="Arial"/>
              <a:cs typeface="Arial"/>
              <a:sym typeface="Arial"/>
            </a:endParaRPr>
          </a:p>
        </p:txBody>
      </p:sp>
      <p:cxnSp>
        <p:nvCxnSpPr>
          <p:cNvPr id="386" name="Google Shape;386;g3703edf5d3c_0_402"/>
          <p:cNvCxnSpPr>
            <a:stCxn id="385" idx="1"/>
          </p:cNvCxnSpPr>
          <p:nvPr/>
        </p:nvCxnSpPr>
        <p:spPr>
          <a:xfrm rot="10800000">
            <a:off x="5336600" y="2036075"/>
            <a:ext cx="1958700" cy="1254000"/>
          </a:xfrm>
          <a:prstGeom prst="straightConnector1">
            <a:avLst/>
          </a:prstGeom>
          <a:noFill/>
          <a:ln cap="flat" cmpd="sng" w="9525">
            <a:solidFill>
              <a:schemeClr val="dk2"/>
            </a:solidFill>
            <a:prstDash val="solid"/>
            <a:round/>
            <a:headEnd len="sm" w="sm" type="none"/>
            <a:tailEnd len="med" w="med" type="triangle"/>
          </a:ln>
        </p:spPr>
      </p:cxnSp>
      <p:cxnSp>
        <p:nvCxnSpPr>
          <p:cNvPr id="387" name="Google Shape;387;g3703edf5d3c_0_402"/>
          <p:cNvCxnSpPr>
            <a:stCxn id="384" idx="3"/>
          </p:cNvCxnSpPr>
          <p:nvPr/>
        </p:nvCxnSpPr>
        <p:spPr>
          <a:xfrm flipH="1" rot="10800000">
            <a:off x="2133150" y="2267700"/>
            <a:ext cx="1350600" cy="905100"/>
          </a:xfrm>
          <a:prstGeom prst="straightConnector1">
            <a:avLst/>
          </a:prstGeom>
          <a:noFill/>
          <a:ln cap="flat" cmpd="sng" w="9525">
            <a:solidFill>
              <a:schemeClr val="dk2"/>
            </a:solidFill>
            <a:prstDash val="solid"/>
            <a:round/>
            <a:headEnd len="sm" w="sm" type="none"/>
            <a:tailEnd len="med" w="med" type="triangle"/>
          </a:ln>
        </p:spPr>
      </p:cxnSp>
      <p:sp>
        <p:nvSpPr>
          <p:cNvPr id="388" name="Google Shape;388;g3703edf5d3c_0_402"/>
          <p:cNvSpPr/>
          <p:nvPr/>
        </p:nvSpPr>
        <p:spPr>
          <a:xfrm>
            <a:off x="328825" y="1524725"/>
            <a:ext cx="1761600" cy="110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GB" sz="1200"/>
              <a:t>Use drop down filter to </a:t>
            </a:r>
            <a:r>
              <a:rPr lang="en-GB" sz="1200"/>
              <a:t>change</a:t>
            </a:r>
            <a:r>
              <a:rPr lang="en-GB" sz="1200"/>
              <a:t> between female and male f</a:t>
            </a:r>
            <a:r>
              <a:rPr lang="en-GB" sz="1200">
                <a:solidFill>
                  <a:schemeClr val="dk1"/>
                </a:solidFill>
              </a:rPr>
              <a:t>or bar and line graph</a:t>
            </a:r>
            <a:endParaRPr b="0" i="0" sz="1200" u="none" cap="none" strike="noStrike">
              <a:solidFill>
                <a:srgbClr val="000000"/>
              </a:solidFill>
              <a:latin typeface="Arial"/>
              <a:ea typeface="Arial"/>
              <a:cs typeface="Arial"/>
              <a:sym typeface="Arial"/>
            </a:endParaRPr>
          </a:p>
        </p:txBody>
      </p:sp>
      <p:cxnSp>
        <p:nvCxnSpPr>
          <p:cNvPr id="389" name="Google Shape;389;g3703edf5d3c_0_402"/>
          <p:cNvCxnSpPr>
            <a:stCxn id="388" idx="3"/>
          </p:cNvCxnSpPr>
          <p:nvPr/>
        </p:nvCxnSpPr>
        <p:spPr>
          <a:xfrm flipH="1" rot="10800000">
            <a:off x="2090425" y="1977125"/>
            <a:ext cx="630900" cy="100800"/>
          </a:xfrm>
          <a:prstGeom prst="straightConnector1">
            <a:avLst/>
          </a:prstGeom>
          <a:noFill/>
          <a:ln cap="flat" cmpd="sng" w="9525">
            <a:solidFill>
              <a:schemeClr val="dk2"/>
            </a:solidFill>
            <a:prstDash val="solid"/>
            <a:round/>
            <a:headEnd len="sm" w="sm" type="none"/>
            <a:tailEnd len="med" w="med" type="triangle"/>
          </a:ln>
        </p:spPr>
      </p:cxnSp>
      <p:sp>
        <p:nvSpPr>
          <p:cNvPr id="390" name="Google Shape;390;g3703edf5d3c_0_402"/>
          <p:cNvSpPr txBox="1"/>
          <p:nvPr>
            <p:ph idx="4294967295" type="title"/>
          </p:nvPr>
        </p:nvSpPr>
        <p:spPr>
          <a:xfrm>
            <a:off x="48900" y="0"/>
            <a:ext cx="79992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Life and </a:t>
            </a:r>
            <a:r>
              <a:rPr b="1" lang="en-GB">
                <a:latin typeface="Arial"/>
                <a:ea typeface="Arial"/>
                <a:cs typeface="Arial"/>
                <a:sym typeface="Arial"/>
              </a:rPr>
              <a:t>healthy</a:t>
            </a:r>
            <a:r>
              <a:rPr b="1" lang="en-GB">
                <a:latin typeface="Arial"/>
                <a:ea typeface="Arial"/>
                <a:cs typeface="Arial"/>
                <a:sym typeface="Arial"/>
              </a:rPr>
              <a:t> life </a:t>
            </a:r>
            <a:r>
              <a:rPr b="1" lang="en-GB">
                <a:latin typeface="Arial"/>
                <a:ea typeface="Arial"/>
                <a:cs typeface="Arial"/>
                <a:sym typeface="Arial"/>
              </a:rPr>
              <a:t>expectancy</a:t>
            </a:r>
            <a:r>
              <a:rPr b="1" lang="en-GB">
                <a:latin typeface="Arial"/>
                <a:ea typeface="Arial"/>
                <a:cs typeface="Arial"/>
                <a:sym typeface="Arial"/>
              </a:rPr>
              <a:t> - Filters</a:t>
            </a:r>
            <a:endParaRPr b="1">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g371d37d7811_0_10"/>
          <p:cNvPicPr preferRelativeResize="0"/>
          <p:nvPr/>
        </p:nvPicPr>
        <p:blipFill>
          <a:blip r:embed="rId3">
            <a:alphaModFix/>
          </a:blip>
          <a:stretch>
            <a:fillRect/>
          </a:stretch>
        </p:blipFill>
        <p:spPr>
          <a:xfrm>
            <a:off x="1571450" y="588649"/>
            <a:ext cx="5895851" cy="4305949"/>
          </a:xfrm>
          <a:prstGeom prst="rect">
            <a:avLst/>
          </a:prstGeom>
          <a:noFill/>
          <a:ln>
            <a:noFill/>
          </a:ln>
        </p:spPr>
      </p:pic>
      <p:sp>
        <p:nvSpPr>
          <p:cNvPr id="396" name="Google Shape;396;g371d37d7811_0_10"/>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Hover over the ‘What’s on this page?’ icon - this is bring up a pop out box that explains each page</a:t>
            </a:r>
            <a:endParaRPr b="0" i="0" sz="1200" u="none" cap="none" strike="noStrike">
              <a:solidFill>
                <a:srgbClr val="000000"/>
              </a:solidFill>
              <a:latin typeface="Arial"/>
              <a:ea typeface="Arial"/>
              <a:cs typeface="Arial"/>
              <a:sym typeface="Arial"/>
            </a:endParaRPr>
          </a:p>
        </p:txBody>
      </p:sp>
      <p:cxnSp>
        <p:nvCxnSpPr>
          <p:cNvPr id="397" name="Google Shape;397;g371d37d7811_0_10"/>
          <p:cNvCxnSpPr>
            <a:stCxn id="396" idx="1"/>
          </p:cNvCxnSpPr>
          <p:nvPr/>
        </p:nvCxnSpPr>
        <p:spPr>
          <a:xfrm flipH="1">
            <a:off x="6524400" y="867400"/>
            <a:ext cx="655200" cy="360900"/>
          </a:xfrm>
          <a:prstGeom prst="straightConnector1">
            <a:avLst/>
          </a:prstGeom>
          <a:noFill/>
          <a:ln cap="flat" cmpd="sng" w="9525">
            <a:solidFill>
              <a:schemeClr val="dk2"/>
            </a:solidFill>
            <a:prstDash val="solid"/>
            <a:round/>
            <a:headEnd len="sm" w="sm" type="none"/>
            <a:tailEnd len="med" w="med" type="triangle"/>
          </a:ln>
        </p:spPr>
      </p:cxnSp>
      <p:sp>
        <p:nvSpPr>
          <p:cNvPr id="398" name="Google Shape;398;g371d37d7811_0_10"/>
          <p:cNvSpPr/>
          <p:nvPr/>
        </p:nvSpPr>
        <p:spPr>
          <a:xfrm>
            <a:off x="144750" y="2280150"/>
            <a:ext cx="1988400" cy="128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GB" sz="1200"/>
              <a:t>Bar chart showing total life expectancy split into years spent in good and poor health for Hackney, London and England</a:t>
            </a:r>
            <a:endParaRPr b="0" i="0" sz="1200" u="none" cap="none" strike="noStrike">
              <a:solidFill>
                <a:srgbClr val="000000"/>
              </a:solidFill>
              <a:latin typeface="Arial"/>
              <a:ea typeface="Arial"/>
              <a:cs typeface="Arial"/>
              <a:sym typeface="Arial"/>
            </a:endParaRPr>
          </a:p>
        </p:txBody>
      </p:sp>
      <p:sp>
        <p:nvSpPr>
          <p:cNvPr id="399" name="Google Shape;399;g371d37d7811_0_10"/>
          <p:cNvSpPr/>
          <p:nvPr/>
        </p:nvSpPr>
        <p:spPr>
          <a:xfrm>
            <a:off x="7295300" y="2846775"/>
            <a:ext cx="1565400" cy="110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GB" sz="1200"/>
              <a:t>Line graph showing life or healthy life expectancy overtime for Hackney, London and England</a:t>
            </a:r>
            <a:endParaRPr b="0" i="0" sz="1200" u="none" cap="none" strike="noStrike">
              <a:solidFill>
                <a:srgbClr val="000000"/>
              </a:solidFill>
              <a:latin typeface="Arial"/>
              <a:ea typeface="Arial"/>
              <a:cs typeface="Arial"/>
              <a:sym typeface="Arial"/>
            </a:endParaRPr>
          </a:p>
        </p:txBody>
      </p:sp>
      <p:cxnSp>
        <p:nvCxnSpPr>
          <p:cNvPr id="400" name="Google Shape;400;g371d37d7811_0_10"/>
          <p:cNvCxnSpPr>
            <a:stCxn id="399" idx="1"/>
          </p:cNvCxnSpPr>
          <p:nvPr/>
        </p:nvCxnSpPr>
        <p:spPr>
          <a:xfrm rot="10800000">
            <a:off x="6455900" y="2925075"/>
            <a:ext cx="839400" cy="472800"/>
          </a:xfrm>
          <a:prstGeom prst="straightConnector1">
            <a:avLst/>
          </a:prstGeom>
          <a:noFill/>
          <a:ln cap="flat" cmpd="sng" w="9525">
            <a:solidFill>
              <a:schemeClr val="dk2"/>
            </a:solidFill>
            <a:prstDash val="solid"/>
            <a:round/>
            <a:headEnd len="sm" w="sm" type="none"/>
            <a:tailEnd len="med" w="med" type="triangle"/>
          </a:ln>
        </p:spPr>
      </p:cxnSp>
      <p:cxnSp>
        <p:nvCxnSpPr>
          <p:cNvPr id="401" name="Google Shape;401;g371d37d7811_0_10"/>
          <p:cNvCxnSpPr>
            <a:stCxn id="398" idx="3"/>
          </p:cNvCxnSpPr>
          <p:nvPr/>
        </p:nvCxnSpPr>
        <p:spPr>
          <a:xfrm>
            <a:off x="2133150" y="2920500"/>
            <a:ext cx="298800" cy="186900"/>
          </a:xfrm>
          <a:prstGeom prst="straightConnector1">
            <a:avLst/>
          </a:prstGeom>
          <a:noFill/>
          <a:ln cap="flat" cmpd="sng" w="9525">
            <a:solidFill>
              <a:schemeClr val="dk2"/>
            </a:solidFill>
            <a:prstDash val="solid"/>
            <a:round/>
            <a:headEnd len="sm" w="sm" type="none"/>
            <a:tailEnd len="med" w="med" type="triangle"/>
          </a:ln>
        </p:spPr>
      </p:cxnSp>
      <p:sp>
        <p:nvSpPr>
          <p:cNvPr id="402" name="Google Shape;402;g371d37d7811_0_10"/>
          <p:cNvSpPr txBox="1"/>
          <p:nvPr>
            <p:ph idx="4294967295" type="title"/>
          </p:nvPr>
        </p:nvSpPr>
        <p:spPr>
          <a:xfrm>
            <a:off x="48900" y="0"/>
            <a:ext cx="79992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Life and healthy life expectancy - Visuals</a:t>
            </a:r>
            <a:endParaRPr b="1">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g3703edf5d3c_0_550"/>
          <p:cNvPicPr preferRelativeResize="0"/>
          <p:nvPr/>
        </p:nvPicPr>
        <p:blipFill>
          <a:blip r:embed="rId3">
            <a:alphaModFix/>
          </a:blip>
          <a:stretch>
            <a:fillRect/>
          </a:stretch>
        </p:blipFill>
        <p:spPr>
          <a:xfrm>
            <a:off x="1985800" y="662225"/>
            <a:ext cx="5284975" cy="4201424"/>
          </a:xfrm>
          <a:prstGeom prst="rect">
            <a:avLst/>
          </a:prstGeom>
          <a:noFill/>
          <a:ln>
            <a:noFill/>
          </a:ln>
        </p:spPr>
      </p:pic>
      <p:sp>
        <p:nvSpPr>
          <p:cNvPr id="408" name="Google Shape;408;g3703edf5d3c_0_550"/>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Hover over the ‘What’s on this page?’ icon - this is bring up a pop out box that explains each page</a:t>
            </a:r>
            <a:endParaRPr b="0" i="0" sz="1200" u="none" cap="none" strike="noStrike">
              <a:solidFill>
                <a:srgbClr val="000000"/>
              </a:solidFill>
              <a:latin typeface="Arial"/>
              <a:ea typeface="Arial"/>
              <a:cs typeface="Arial"/>
              <a:sym typeface="Arial"/>
            </a:endParaRPr>
          </a:p>
        </p:txBody>
      </p:sp>
      <p:cxnSp>
        <p:nvCxnSpPr>
          <p:cNvPr id="409" name="Google Shape;409;g3703edf5d3c_0_550"/>
          <p:cNvCxnSpPr>
            <a:stCxn id="408" idx="1"/>
          </p:cNvCxnSpPr>
          <p:nvPr/>
        </p:nvCxnSpPr>
        <p:spPr>
          <a:xfrm flipH="1">
            <a:off x="6408000" y="867400"/>
            <a:ext cx="771600" cy="452700"/>
          </a:xfrm>
          <a:prstGeom prst="straightConnector1">
            <a:avLst/>
          </a:prstGeom>
          <a:noFill/>
          <a:ln cap="flat" cmpd="sng" w="9525">
            <a:solidFill>
              <a:schemeClr val="dk2"/>
            </a:solidFill>
            <a:prstDash val="solid"/>
            <a:round/>
            <a:headEnd len="sm" w="sm" type="none"/>
            <a:tailEnd len="med" w="med" type="triangle"/>
          </a:ln>
        </p:spPr>
      </p:cxnSp>
      <p:cxnSp>
        <p:nvCxnSpPr>
          <p:cNvPr id="410" name="Google Shape;410;g3703edf5d3c_0_550"/>
          <p:cNvCxnSpPr>
            <a:stCxn id="411" idx="3"/>
          </p:cNvCxnSpPr>
          <p:nvPr/>
        </p:nvCxnSpPr>
        <p:spPr>
          <a:xfrm>
            <a:off x="2142550" y="3262125"/>
            <a:ext cx="559500" cy="48000"/>
          </a:xfrm>
          <a:prstGeom prst="straightConnector1">
            <a:avLst/>
          </a:prstGeom>
          <a:noFill/>
          <a:ln cap="flat" cmpd="sng" w="9525">
            <a:solidFill>
              <a:schemeClr val="dk2"/>
            </a:solidFill>
            <a:prstDash val="solid"/>
            <a:round/>
            <a:headEnd len="sm" w="sm" type="none"/>
            <a:tailEnd len="med" w="med" type="triangle"/>
          </a:ln>
        </p:spPr>
      </p:cxnSp>
      <p:sp>
        <p:nvSpPr>
          <p:cNvPr id="412" name="Google Shape;412;g3703edf5d3c_0_550"/>
          <p:cNvSpPr/>
          <p:nvPr/>
        </p:nvSpPr>
        <p:spPr>
          <a:xfrm>
            <a:off x="555500" y="1467475"/>
            <a:ext cx="1761600" cy="38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Information on data sources</a:t>
            </a:r>
            <a:endParaRPr b="0" i="0" sz="1200" u="none" cap="none" strike="noStrike">
              <a:solidFill>
                <a:srgbClr val="000000"/>
              </a:solidFill>
              <a:latin typeface="Arial"/>
              <a:ea typeface="Arial"/>
              <a:cs typeface="Arial"/>
              <a:sym typeface="Arial"/>
            </a:endParaRPr>
          </a:p>
        </p:txBody>
      </p:sp>
      <p:cxnSp>
        <p:nvCxnSpPr>
          <p:cNvPr id="413" name="Google Shape;413;g3703edf5d3c_0_550"/>
          <p:cNvCxnSpPr>
            <a:stCxn id="412" idx="3"/>
          </p:cNvCxnSpPr>
          <p:nvPr/>
        </p:nvCxnSpPr>
        <p:spPr>
          <a:xfrm>
            <a:off x="2317100" y="1660075"/>
            <a:ext cx="417000" cy="294300"/>
          </a:xfrm>
          <a:prstGeom prst="straightConnector1">
            <a:avLst/>
          </a:prstGeom>
          <a:noFill/>
          <a:ln cap="flat" cmpd="sng" w="9525">
            <a:solidFill>
              <a:schemeClr val="dk2"/>
            </a:solidFill>
            <a:prstDash val="solid"/>
            <a:round/>
            <a:headEnd len="sm" w="sm" type="none"/>
            <a:tailEnd len="med" w="med" type="triangle"/>
          </a:ln>
        </p:spPr>
      </p:cxnSp>
      <p:sp>
        <p:nvSpPr>
          <p:cNvPr id="414" name="Google Shape;414;g3703edf5d3c_0_550"/>
          <p:cNvSpPr txBox="1"/>
          <p:nvPr>
            <p:ph idx="4294967295" type="title"/>
          </p:nvPr>
        </p:nvSpPr>
        <p:spPr>
          <a:xfrm>
            <a:off x="48900" y="0"/>
            <a:ext cx="61452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Further information</a:t>
            </a:r>
            <a:endParaRPr b="1">
              <a:latin typeface="Arial"/>
              <a:ea typeface="Arial"/>
              <a:cs typeface="Arial"/>
              <a:sym typeface="Arial"/>
            </a:endParaRPr>
          </a:p>
        </p:txBody>
      </p:sp>
      <p:cxnSp>
        <p:nvCxnSpPr>
          <p:cNvPr id="415" name="Google Shape;415;g3703edf5d3c_0_550"/>
          <p:cNvCxnSpPr>
            <a:stCxn id="416" idx="1"/>
          </p:cNvCxnSpPr>
          <p:nvPr/>
        </p:nvCxnSpPr>
        <p:spPr>
          <a:xfrm flipH="1">
            <a:off x="6233950" y="3568450"/>
            <a:ext cx="689100" cy="696900"/>
          </a:xfrm>
          <a:prstGeom prst="straightConnector1">
            <a:avLst/>
          </a:prstGeom>
          <a:noFill/>
          <a:ln cap="flat" cmpd="sng" w="9525">
            <a:solidFill>
              <a:schemeClr val="dk2"/>
            </a:solidFill>
            <a:prstDash val="solid"/>
            <a:round/>
            <a:headEnd len="sm" w="sm" type="none"/>
            <a:tailEnd len="med" w="med" type="triangle"/>
          </a:ln>
        </p:spPr>
      </p:cxnSp>
      <p:sp>
        <p:nvSpPr>
          <p:cNvPr id="411" name="Google Shape;411;g3703edf5d3c_0_550"/>
          <p:cNvSpPr/>
          <p:nvPr/>
        </p:nvSpPr>
        <p:spPr>
          <a:xfrm>
            <a:off x="228250" y="2931675"/>
            <a:ext cx="1914300" cy="66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Further resources for related data</a:t>
            </a:r>
            <a:endParaRPr b="0" i="0" sz="1200" u="none" cap="none" strike="noStrike">
              <a:solidFill>
                <a:srgbClr val="000000"/>
              </a:solidFill>
              <a:latin typeface="Arial"/>
              <a:ea typeface="Arial"/>
              <a:cs typeface="Arial"/>
              <a:sym typeface="Arial"/>
            </a:endParaRPr>
          </a:p>
        </p:txBody>
      </p:sp>
      <p:sp>
        <p:nvSpPr>
          <p:cNvPr id="416" name="Google Shape;416;g3703edf5d3c_0_550"/>
          <p:cNvSpPr/>
          <p:nvPr/>
        </p:nvSpPr>
        <p:spPr>
          <a:xfrm>
            <a:off x="6923050" y="3143500"/>
            <a:ext cx="1914300" cy="84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Click the PHIT logo to be taken to the City and Hackney Public Health website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D52"/>
        </a:solidFill>
      </p:bgPr>
    </p:bg>
    <p:spTree>
      <p:nvGrpSpPr>
        <p:cNvPr id="420" name="Shape 420"/>
        <p:cNvGrpSpPr/>
        <p:nvPr/>
      </p:nvGrpSpPr>
      <p:grpSpPr>
        <a:xfrm>
          <a:off x="0" y="0"/>
          <a:ext cx="0" cy="0"/>
          <a:chOff x="0" y="0"/>
          <a:chExt cx="0" cy="0"/>
        </a:xfrm>
      </p:grpSpPr>
      <p:pic>
        <p:nvPicPr>
          <p:cNvPr id="421" name="Google Shape;421;p3"/>
          <p:cNvPicPr preferRelativeResize="0"/>
          <p:nvPr/>
        </p:nvPicPr>
        <p:blipFill rotWithShape="1">
          <a:blip r:embed="rId3">
            <a:alphaModFix/>
          </a:blip>
          <a:srcRect b="14757" l="5572" r="4965" t="17578"/>
          <a:stretch/>
        </p:blipFill>
        <p:spPr>
          <a:xfrm>
            <a:off x="-14100" y="138567"/>
            <a:ext cx="1274026" cy="287733"/>
          </a:xfrm>
          <a:prstGeom prst="rect">
            <a:avLst/>
          </a:prstGeom>
          <a:noFill/>
          <a:ln>
            <a:noFill/>
          </a:ln>
        </p:spPr>
      </p:pic>
      <p:sp>
        <p:nvSpPr>
          <p:cNvPr id="422" name="Google Shape;422;p3"/>
          <p:cNvSpPr txBox="1"/>
          <p:nvPr>
            <p:ph type="ctrTitle"/>
          </p:nvPr>
        </p:nvSpPr>
        <p:spPr>
          <a:xfrm>
            <a:off x="311575"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Downloads</a:t>
            </a:r>
            <a:endParaRPr>
              <a:latin typeface="Arial"/>
              <a:ea typeface="Arial"/>
              <a:cs typeface="Arial"/>
              <a:sym typeface="Arial"/>
            </a:endParaRPr>
          </a:p>
        </p:txBody>
      </p:sp>
      <p:sp>
        <p:nvSpPr>
          <p:cNvPr id="423" name="Google Shape;423;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g3703edf5d3c_0_595"/>
          <p:cNvPicPr preferRelativeResize="0"/>
          <p:nvPr/>
        </p:nvPicPr>
        <p:blipFill>
          <a:blip r:embed="rId3">
            <a:alphaModFix/>
          </a:blip>
          <a:stretch>
            <a:fillRect/>
          </a:stretch>
        </p:blipFill>
        <p:spPr>
          <a:xfrm>
            <a:off x="4572000" y="935875"/>
            <a:ext cx="4345499" cy="3140887"/>
          </a:xfrm>
          <a:prstGeom prst="rect">
            <a:avLst/>
          </a:prstGeom>
          <a:noFill/>
          <a:ln>
            <a:noFill/>
          </a:ln>
        </p:spPr>
      </p:pic>
      <p:sp>
        <p:nvSpPr>
          <p:cNvPr id="429" name="Google Shape;429;g3703edf5d3c_0_595"/>
          <p:cNvSpPr/>
          <p:nvPr/>
        </p:nvSpPr>
        <p:spPr>
          <a:xfrm>
            <a:off x="8420150" y="830675"/>
            <a:ext cx="391500" cy="3423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430" name="Google Shape;430;g3703edf5d3c_0_595"/>
          <p:cNvSpPr txBox="1"/>
          <p:nvPr>
            <p:ph idx="4294967295" type="title"/>
          </p:nvPr>
        </p:nvSpPr>
        <p:spPr>
          <a:xfrm>
            <a:off x="317800" y="372125"/>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Downloads</a:t>
            </a:r>
            <a:endParaRPr b="1">
              <a:latin typeface="Arial"/>
              <a:ea typeface="Arial"/>
              <a:cs typeface="Arial"/>
              <a:sym typeface="Arial"/>
            </a:endParaRPr>
          </a:p>
        </p:txBody>
      </p:sp>
      <p:sp>
        <p:nvSpPr>
          <p:cNvPr id="431" name="Google Shape;431;g3703edf5d3c_0_595"/>
          <p:cNvSpPr txBox="1"/>
          <p:nvPr>
            <p:ph idx="4294967295" type="body"/>
          </p:nvPr>
        </p:nvSpPr>
        <p:spPr>
          <a:xfrm>
            <a:off x="311700" y="1379150"/>
            <a:ext cx="41820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1800"/>
              <a:buNone/>
            </a:pPr>
            <a:r>
              <a:rPr lang="en-GB">
                <a:latin typeface="Arial"/>
                <a:ea typeface="Arial"/>
                <a:cs typeface="Arial"/>
                <a:sym typeface="Arial"/>
              </a:rPr>
              <a:t>You can download the dashboard page in the following formats:</a:t>
            </a:r>
            <a:endParaRPr>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a:latin typeface="Arial"/>
                <a:ea typeface="Arial"/>
                <a:cs typeface="Arial"/>
                <a:sym typeface="Arial"/>
              </a:rPr>
              <a:t>Image (png)</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GB">
                <a:latin typeface="Arial"/>
                <a:ea typeface="Arial"/>
                <a:cs typeface="Arial"/>
                <a:sym typeface="Arial"/>
              </a:rPr>
              <a:t>Pdf</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GB">
                <a:latin typeface="Arial"/>
                <a:ea typeface="Arial"/>
                <a:cs typeface="Arial"/>
                <a:sym typeface="Arial"/>
              </a:rPr>
              <a:t>Powerpoint (ppt)</a:t>
            </a:r>
            <a:endParaRPr>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id="436" name="Google Shape;436;g3703edf5d3c_0_602"/>
          <p:cNvPicPr preferRelativeResize="0"/>
          <p:nvPr/>
        </p:nvPicPr>
        <p:blipFill>
          <a:blip r:embed="rId3">
            <a:alphaModFix/>
          </a:blip>
          <a:stretch>
            <a:fillRect/>
          </a:stretch>
        </p:blipFill>
        <p:spPr>
          <a:xfrm>
            <a:off x="602000" y="1055350"/>
            <a:ext cx="4345499" cy="3140887"/>
          </a:xfrm>
          <a:prstGeom prst="rect">
            <a:avLst/>
          </a:prstGeom>
          <a:noFill/>
          <a:ln>
            <a:noFill/>
          </a:ln>
        </p:spPr>
      </p:pic>
      <p:sp>
        <p:nvSpPr>
          <p:cNvPr id="437" name="Google Shape;437;g3703edf5d3c_0_602"/>
          <p:cNvSpPr/>
          <p:nvPr/>
        </p:nvSpPr>
        <p:spPr>
          <a:xfrm>
            <a:off x="4556000" y="968800"/>
            <a:ext cx="391500" cy="3423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438" name="Google Shape;438;g3703edf5d3c_0_602"/>
          <p:cNvSpPr txBox="1"/>
          <p:nvPr>
            <p:ph idx="4294967295" type="title"/>
          </p:nvPr>
        </p:nvSpPr>
        <p:spPr>
          <a:xfrm>
            <a:off x="423388" y="213100"/>
            <a:ext cx="4421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Downloads - step 1</a:t>
            </a:r>
            <a:endParaRPr b="1">
              <a:latin typeface="Arial"/>
              <a:ea typeface="Arial"/>
              <a:cs typeface="Arial"/>
              <a:sym typeface="Arial"/>
            </a:endParaRPr>
          </a:p>
        </p:txBody>
      </p:sp>
      <p:sp>
        <p:nvSpPr>
          <p:cNvPr id="439" name="Google Shape;439;g3703edf5d3c_0_602"/>
          <p:cNvSpPr txBox="1"/>
          <p:nvPr>
            <p:ph idx="4294967295" type="body"/>
          </p:nvPr>
        </p:nvSpPr>
        <p:spPr>
          <a:xfrm>
            <a:off x="5045450" y="1498625"/>
            <a:ext cx="36438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1800"/>
              <a:buNone/>
            </a:pPr>
            <a:r>
              <a:rPr lang="en-GB">
                <a:latin typeface="Arial"/>
                <a:ea typeface="Arial"/>
                <a:cs typeface="Arial"/>
                <a:sym typeface="Arial"/>
              </a:rPr>
              <a:t>Select the icon at the top right hand corner of the dashboard</a:t>
            </a:r>
            <a:endParaRPr>
              <a:latin typeface="Arial"/>
              <a:ea typeface="Arial"/>
              <a:cs typeface="Arial"/>
              <a:sym typeface="Arial"/>
            </a:endParaRPr>
          </a:p>
          <a:p>
            <a:pPr indent="0" lvl="0" marL="0" rtl="0" algn="l">
              <a:lnSpc>
                <a:spcPct val="115000"/>
              </a:lnSpc>
              <a:spcBef>
                <a:spcPts val="1000"/>
              </a:spcBef>
              <a:spcAft>
                <a:spcPts val="0"/>
              </a:spcAft>
              <a:buSzPts val="1800"/>
              <a:buNone/>
            </a:pPr>
            <a:r>
              <a:rPr b="1" lang="en-GB">
                <a:latin typeface="Arial"/>
                <a:ea typeface="Arial"/>
                <a:cs typeface="Arial"/>
                <a:sym typeface="Arial"/>
              </a:rPr>
              <a:t>Icon is a grey rectangle with an arrow pointing downwards</a:t>
            </a:r>
            <a:endParaRPr b="1">
              <a:latin typeface="Arial"/>
              <a:ea typeface="Arial"/>
              <a:cs typeface="Arial"/>
              <a:sym typeface="Arial"/>
            </a:endParaRPr>
          </a:p>
          <a:p>
            <a:pPr indent="0" lvl="0" marL="0" rtl="0" algn="l">
              <a:lnSpc>
                <a:spcPct val="115000"/>
              </a:lnSpc>
              <a:spcBef>
                <a:spcPts val="1000"/>
              </a:spcBef>
              <a:spcAft>
                <a:spcPts val="1000"/>
              </a:spcAft>
              <a:buSzPts val="1800"/>
              <a:buNone/>
            </a:pPr>
            <a:r>
              <a:rPr lang="en-GB">
                <a:latin typeface="Arial"/>
                <a:ea typeface="Arial"/>
                <a:cs typeface="Arial"/>
                <a:sym typeface="Arial"/>
              </a:rPr>
              <a:t>(see red circle in image for location)</a:t>
            </a:r>
            <a:endParaRPr>
              <a:latin typeface="Arial"/>
              <a:ea typeface="Arial"/>
              <a:cs typeface="Arial"/>
              <a:sym typeface="Arial"/>
            </a:endParaRPr>
          </a:p>
        </p:txBody>
      </p:sp>
      <p:pic>
        <p:nvPicPr>
          <p:cNvPr id="440" name="Google Shape;440;g3703edf5d3c_0_602"/>
          <p:cNvPicPr preferRelativeResize="0"/>
          <p:nvPr/>
        </p:nvPicPr>
        <p:blipFill rotWithShape="1">
          <a:blip r:embed="rId4">
            <a:alphaModFix/>
          </a:blip>
          <a:srcRect b="19140" l="0" r="0" t="28057"/>
          <a:stretch/>
        </p:blipFill>
        <p:spPr>
          <a:xfrm>
            <a:off x="4586075" y="2363213"/>
            <a:ext cx="459375" cy="262775"/>
          </a:xfrm>
          <a:prstGeom prst="rect">
            <a:avLst/>
          </a:prstGeom>
          <a:noFill/>
          <a:ln>
            <a:noFill/>
          </a:ln>
        </p:spPr>
      </p:pic>
      <p:cxnSp>
        <p:nvCxnSpPr>
          <p:cNvPr id="441" name="Google Shape;441;g3703edf5d3c_0_602"/>
          <p:cNvCxnSpPr>
            <a:stCxn id="440" idx="0"/>
            <a:endCxn id="437" idx="4"/>
          </p:cNvCxnSpPr>
          <p:nvPr/>
        </p:nvCxnSpPr>
        <p:spPr>
          <a:xfrm rot="10800000">
            <a:off x="4751863" y="1311113"/>
            <a:ext cx="63900" cy="10521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3703edf5d3c_0_610"/>
          <p:cNvSpPr txBox="1"/>
          <p:nvPr>
            <p:ph idx="4294967295" type="title"/>
          </p:nvPr>
        </p:nvSpPr>
        <p:spPr>
          <a:xfrm>
            <a:off x="317800" y="372125"/>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Downloads - step 2</a:t>
            </a:r>
            <a:endParaRPr b="1">
              <a:latin typeface="Arial"/>
              <a:ea typeface="Arial"/>
              <a:cs typeface="Arial"/>
              <a:sym typeface="Arial"/>
            </a:endParaRPr>
          </a:p>
        </p:txBody>
      </p:sp>
      <p:sp>
        <p:nvSpPr>
          <p:cNvPr id="447" name="Google Shape;447;g3703edf5d3c_0_610"/>
          <p:cNvSpPr txBox="1"/>
          <p:nvPr>
            <p:ph idx="4294967295" type="body"/>
          </p:nvPr>
        </p:nvSpPr>
        <p:spPr>
          <a:xfrm>
            <a:off x="268900" y="1413000"/>
            <a:ext cx="41820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1800"/>
              <a:buNone/>
            </a:pPr>
            <a:r>
              <a:rPr lang="en-GB">
                <a:latin typeface="Arial"/>
                <a:ea typeface="Arial"/>
                <a:cs typeface="Arial"/>
                <a:sym typeface="Arial"/>
              </a:rPr>
              <a:t>A pop up box will appear in the middle of your screen (see image to the right)</a:t>
            </a:r>
            <a:endParaRPr>
              <a:latin typeface="Arial"/>
              <a:ea typeface="Arial"/>
              <a:cs typeface="Arial"/>
              <a:sym typeface="Arial"/>
            </a:endParaRPr>
          </a:p>
          <a:p>
            <a:pPr indent="0" lvl="0" marL="0" rtl="0" algn="l">
              <a:lnSpc>
                <a:spcPct val="115000"/>
              </a:lnSpc>
              <a:spcBef>
                <a:spcPts val="1000"/>
              </a:spcBef>
              <a:spcAft>
                <a:spcPts val="1000"/>
              </a:spcAft>
              <a:buSzPts val="1800"/>
              <a:buNone/>
            </a:pPr>
            <a:r>
              <a:rPr lang="en-GB">
                <a:latin typeface="Arial"/>
                <a:ea typeface="Arial"/>
                <a:cs typeface="Arial"/>
                <a:sym typeface="Arial"/>
              </a:rPr>
              <a:t>Here you select the file format - see next slides for details on each option</a:t>
            </a:r>
            <a:endParaRPr>
              <a:latin typeface="Arial"/>
              <a:ea typeface="Arial"/>
              <a:cs typeface="Arial"/>
              <a:sym typeface="Arial"/>
            </a:endParaRPr>
          </a:p>
        </p:txBody>
      </p:sp>
      <p:pic>
        <p:nvPicPr>
          <p:cNvPr id="448" name="Google Shape;448;g3703edf5d3c_0_610"/>
          <p:cNvPicPr preferRelativeResize="0"/>
          <p:nvPr/>
        </p:nvPicPr>
        <p:blipFill rotWithShape="1">
          <a:blip r:embed="rId3">
            <a:alphaModFix/>
          </a:blip>
          <a:srcRect b="0" l="0" r="0" t="0"/>
          <a:stretch/>
        </p:blipFill>
        <p:spPr>
          <a:xfrm>
            <a:off x="5227125" y="913275"/>
            <a:ext cx="3048000" cy="354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6"/>
          <p:cNvSpPr txBox="1"/>
          <p:nvPr>
            <p:ph type="title"/>
          </p:nvPr>
        </p:nvSpPr>
        <p:spPr>
          <a:xfrm>
            <a:off x="281100" y="390450"/>
            <a:ext cx="4130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Contents</a:t>
            </a:r>
            <a:endParaRPr b="1">
              <a:latin typeface="Arial"/>
              <a:ea typeface="Arial"/>
              <a:cs typeface="Arial"/>
              <a:sym typeface="Arial"/>
            </a:endParaRPr>
          </a:p>
        </p:txBody>
      </p:sp>
      <p:sp>
        <p:nvSpPr>
          <p:cNvPr id="241" name="Google Shape;241;p6"/>
          <p:cNvSpPr txBox="1"/>
          <p:nvPr>
            <p:ph idx="1" type="body"/>
          </p:nvPr>
        </p:nvSpPr>
        <p:spPr>
          <a:xfrm>
            <a:off x="421800" y="934675"/>
            <a:ext cx="8597700" cy="3785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004E51"/>
              </a:buClr>
              <a:buSzPts val="1800"/>
              <a:buFont typeface="Arial"/>
              <a:buChar char="●"/>
            </a:pPr>
            <a:r>
              <a:rPr lang="en-GB" sz="1800" u="sng">
                <a:solidFill>
                  <a:schemeClr val="hlink"/>
                </a:solidFill>
                <a:latin typeface="Arial"/>
                <a:ea typeface="Arial"/>
                <a:cs typeface="Arial"/>
                <a:sym typeface="Arial"/>
                <a:hlinkClick action="ppaction://hlinksldjump" r:id="rId3"/>
              </a:rPr>
              <a:t>Quick start guide</a:t>
            </a:r>
            <a:endParaRPr sz="1800">
              <a:latin typeface="Arial"/>
              <a:ea typeface="Arial"/>
              <a:cs typeface="Arial"/>
              <a:sym typeface="Arial"/>
            </a:endParaRPr>
          </a:p>
          <a:p>
            <a:pPr indent="-342900" lvl="0" marL="457200" rtl="0" algn="l">
              <a:lnSpc>
                <a:spcPct val="115000"/>
              </a:lnSpc>
              <a:spcBef>
                <a:spcPts val="1000"/>
              </a:spcBef>
              <a:spcAft>
                <a:spcPts val="0"/>
              </a:spcAft>
              <a:buClr>
                <a:srgbClr val="004E51"/>
              </a:buClr>
              <a:buSzPts val="1800"/>
              <a:buFont typeface="Arial"/>
              <a:buChar char="●"/>
            </a:pPr>
            <a:r>
              <a:rPr lang="en-GB" sz="1800" u="sng">
                <a:solidFill>
                  <a:schemeClr val="hlink"/>
                </a:solidFill>
                <a:latin typeface="Arial"/>
                <a:ea typeface="Arial"/>
                <a:cs typeface="Arial"/>
                <a:sym typeface="Arial"/>
                <a:hlinkClick action="ppaction://hlinksldjump" r:id="rId4"/>
              </a:rPr>
              <a:t>Navigating the dashboard</a:t>
            </a:r>
            <a:r>
              <a:rPr lang="en-GB" sz="1800">
                <a:latin typeface="Arial"/>
                <a:ea typeface="Arial"/>
                <a:cs typeface="Arial"/>
                <a:sym typeface="Arial"/>
              </a:rPr>
              <a:t> (jump to page specific instructions </a:t>
            </a:r>
            <a:r>
              <a:rPr lang="en-GB" sz="1800" u="sng">
                <a:solidFill>
                  <a:schemeClr val="hlink"/>
                </a:solidFill>
                <a:latin typeface="Arial"/>
                <a:ea typeface="Arial"/>
                <a:cs typeface="Arial"/>
                <a:sym typeface="Arial"/>
                <a:hlinkClick action="ppaction://hlinksldjump" r:id="rId5"/>
              </a:rPr>
              <a:t>here</a:t>
            </a:r>
            <a:r>
              <a:rPr lang="en-GB" sz="1800">
                <a:latin typeface="Arial"/>
                <a:ea typeface="Arial"/>
                <a:cs typeface="Arial"/>
                <a:sym typeface="Arial"/>
              </a:rPr>
              <a:t>)</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6"/>
              </a:rPr>
              <a:t>Downloads</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7"/>
              </a:rPr>
              <a:t>Sharing</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8"/>
              </a:rPr>
              <a:t>Glossary</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a:latin typeface="Arial"/>
                <a:ea typeface="Arial"/>
                <a:cs typeface="Arial"/>
                <a:sym typeface="Arial"/>
              </a:rPr>
              <a:t>Troubleshooting</a:t>
            </a:r>
            <a:endParaRPr sz="1800">
              <a:latin typeface="Arial"/>
              <a:ea typeface="Arial"/>
              <a:cs typeface="Arial"/>
              <a:sym typeface="Arial"/>
            </a:endParaRPr>
          </a:p>
          <a:p>
            <a:pPr indent="0" lvl="0" marL="0" rtl="0" algn="l">
              <a:lnSpc>
                <a:spcPct val="115000"/>
              </a:lnSpc>
              <a:spcBef>
                <a:spcPts val="1000"/>
              </a:spcBef>
              <a:spcAft>
                <a:spcPts val="1000"/>
              </a:spcAft>
              <a:buSzPts val="1200"/>
              <a:buNone/>
            </a:pPr>
            <a:r>
              <a:t/>
            </a:r>
            <a:endParaRPr>
              <a:latin typeface="Arial"/>
              <a:ea typeface="Arial"/>
              <a:cs typeface="Arial"/>
              <a:sym typeface="Arial"/>
            </a:endParaRPr>
          </a:p>
        </p:txBody>
      </p:sp>
      <p:pic>
        <p:nvPicPr>
          <p:cNvPr id="242" name="Google Shape;242;p6"/>
          <p:cNvPicPr preferRelativeResize="0"/>
          <p:nvPr/>
        </p:nvPicPr>
        <p:blipFill rotWithShape="1">
          <a:blip r:embed="rId9">
            <a:alphaModFix/>
          </a:blip>
          <a:srcRect b="0" l="0" r="0" t="0"/>
          <a:stretch/>
        </p:blipFill>
        <p:spPr>
          <a:xfrm>
            <a:off x="-1400" y="150025"/>
            <a:ext cx="1394828" cy="281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3703edf5d3c_0_619"/>
          <p:cNvSpPr txBox="1"/>
          <p:nvPr>
            <p:ph idx="4294967295" type="title"/>
          </p:nvPr>
        </p:nvSpPr>
        <p:spPr>
          <a:xfrm>
            <a:off x="317800" y="372125"/>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Downloads - downloading an image</a:t>
            </a:r>
            <a:endParaRPr b="1">
              <a:latin typeface="Arial"/>
              <a:ea typeface="Arial"/>
              <a:cs typeface="Arial"/>
              <a:sym typeface="Arial"/>
            </a:endParaRPr>
          </a:p>
        </p:txBody>
      </p:sp>
      <p:sp>
        <p:nvSpPr>
          <p:cNvPr id="454" name="Google Shape;454;g3703edf5d3c_0_619"/>
          <p:cNvSpPr txBox="1"/>
          <p:nvPr>
            <p:ph idx="4294967295" type="body"/>
          </p:nvPr>
        </p:nvSpPr>
        <p:spPr>
          <a:xfrm>
            <a:off x="385125" y="1415250"/>
            <a:ext cx="42921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1800"/>
              <a:buNone/>
            </a:pPr>
            <a:r>
              <a:rPr lang="en-GB">
                <a:latin typeface="Arial"/>
                <a:ea typeface="Arial"/>
                <a:cs typeface="Arial"/>
                <a:sym typeface="Arial"/>
              </a:rPr>
              <a:t>Selecting </a:t>
            </a:r>
            <a:r>
              <a:rPr b="1" lang="en-GB">
                <a:latin typeface="Arial"/>
                <a:ea typeface="Arial"/>
                <a:cs typeface="Arial"/>
                <a:sym typeface="Arial"/>
              </a:rPr>
              <a:t>image </a:t>
            </a:r>
            <a:r>
              <a:rPr lang="en-GB">
                <a:latin typeface="Arial"/>
                <a:ea typeface="Arial"/>
                <a:cs typeface="Arial"/>
                <a:sym typeface="Arial"/>
              </a:rPr>
              <a:t>will automatically download the dashboard page you’re viewing - this will appear in your downloads.</a:t>
            </a:r>
            <a:endParaRPr>
              <a:latin typeface="Arial"/>
              <a:ea typeface="Arial"/>
              <a:cs typeface="Arial"/>
              <a:sym typeface="Arial"/>
            </a:endParaRPr>
          </a:p>
          <a:p>
            <a:pPr indent="0" lvl="0" marL="0" rtl="0" algn="l">
              <a:lnSpc>
                <a:spcPct val="115000"/>
              </a:lnSpc>
              <a:spcBef>
                <a:spcPts val="1000"/>
              </a:spcBef>
              <a:spcAft>
                <a:spcPts val="0"/>
              </a:spcAft>
              <a:buSzPts val="1800"/>
              <a:buNone/>
            </a:pPr>
            <a:r>
              <a:rPr lang="en-GB">
                <a:latin typeface="Arial"/>
                <a:ea typeface="Arial"/>
                <a:cs typeface="Arial"/>
                <a:sym typeface="Arial"/>
              </a:rPr>
              <a:t>To do this, click the </a:t>
            </a:r>
            <a:r>
              <a:rPr b="1" lang="en-GB">
                <a:latin typeface="Arial"/>
                <a:ea typeface="Arial"/>
                <a:cs typeface="Arial"/>
                <a:sym typeface="Arial"/>
              </a:rPr>
              <a:t>image button</a:t>
            </a:r>
            <a:endParaRPr b="1">
              <a:latin typeface="Arial"/>
              <a:ea typeface="Arial"/>
              <a:cs typeface="Arial"/>
              <a:sym typeface="Arial"/>
            </a:endParaRPr>
          </a:p>
          <a:p>
            <a:pPr indent="0" lvl="0" marL="0" rtl="0" algn="l">
              <a:lnSpc>
                <a:spcPct val="115000"/>
              </a:lnSpc>
              <a:spcBef>
                <a:spcPts val="1000"/>
              </a:spcBef>
              <a:spcAft>
                <a:spcPts val="1000"/>
              </a:spcAft>
              <a:buSzPts val="1800"/>
              <a:buNone/>
            </a:pPr>
            <a:r>
              <a:t/>
            </a:r>
            <a:endParaRPr>
              <a:latin typeface="Arial"/>
              <a:ea typeface="Arial"/>
              <a:cs typeface="Arial"/>
              <a:sym typeface="Arial"/>
            </a:endParaRPr>
          </a:p>
        </p:txBody>
      </p:sp>
      <p:pic>
        <p:nvPicPr>
          <p:cNvPr id="455" name="Google Shape;455;g3703edf5d3c_0_619"/>
          <p:cNvPicPr preferRelativeResize="0"/>
          <p:nvPr/>
        </p:nvPicPr>
        <p:blipFill rotWithShape="1">
          <a:blip r:embed="rId3">
            <a:alphaModFix/>
          </a:blip>
          <a:srcRect b="0" l="0" r="0" t="0"/>
          <a:stretch/>
        </p:blipFill>
        <p:spPr>
          <a:xfrm>
            <a:off x="5227125" y="913275"/>
            <a:ext cx="3048000" cy="3543300"/>
          </a:xfrm>
          <a:prstGeom prst="rect">
            <a:avLst/>
          </a:prstGeom>
          <a:noFill/>
          <a:ln>
            <a:noFill/>
          </a:ln>
        </p:spPr>
      </p:pic>
      <p:sp>
        <p:nvSpPr>
          <p:cNvPr id="456" name="Google Shape;456;g3703edf5d3c_0_619"/>
          <p:cNvSpPr/>
          <p:nvPr/>
        </p:nvSpPr>
        <p:spPr>
          <a:xfrm>
            <a:off x="6225225" y="1638025"/>
            <a:ext cx="1051800" cy="5628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cxnSp>
        <p:nvCxnSpPr>
          <p:cNvPr id="457" name="Google Shape;457;g3703edf5d3c_0_619"/>
          <p:cNvCxnSpPr/>
          <p:nvPr/>
        </p:nvCxnSpPr>
        <p:spPr>
          <a:xfrm flipH="1" rot="10800000">
            <a:off x="4035075" y="1864425"/>
            <a:ext cx="1914600" cy="11313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3703edf5d3c_0_627"/>
          <p:cNvSpPr txBox="1"/>
          <p:nvPr>
            <p:ph idx="4294967295" type="title"/>
          </p:nvPr>
        </p:nvSpPr>
        <p:spPr>
          <a:xfrm>
            <a:off x="317800" y="372125"/>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Downloads - downloading a PDF</a:t>
            </a:r>
            <a:endParaRPr b="1">
              <a:latin typeface="Arial"/>
              <a:ea typeface="Arial"/>
              <a:cs typeface="Arial"/>
              <a:sym typeface="Arial"/>
            </a:endParaRPr>
          </a:p>
        </p:txBody>
      </p:sp>
      <p:sp>
        <p:nvSpPr>
          <p:cNvPr id="463" name="Google Shape;463;g3703edf5d3c_0_627"/>
          <p:cNvSpPr txBox="1"/>
          <p:nvPr>
            <p:ph idx="4294967295" type="body"/>
          </p:nvPr>
        </p:nvSpPr>
        <p:spPr>
          <a:xfrm>
            <a:off x="391225" y="1066650"/>
            <a:ext cx="5374800" cy="347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1800"/>
              <a:buNone/>
            </a:pPr>
            <a:r>
              <a:rPr lang="en-GB">
                <a:latin typeface="Arial"/>
                <a:ea typeface="Arial"/>
                <a:cs typeface="Arial"/>
                <a:sym typeface="Arial"/>
              </a:rPr>
              <a:t>Select </a:t>
            </a:r>
            <a:r>
              <a:rPr b="1" lang="en-GB">
                <a:latin typeface="Arial"/>
                <a:ea typeface="Arial"/>
                <a:cs typeface="Arial"/>
                <a:sym typeface="Arial"/>
              </a:rPr>
              <a:t>PDF </a:t>
            </a:r>
            <a:r>
              <a:rPr lang="en-GB">
                <a:latin typeface="Arial"/>
                <a:ea typeface="Arial"/>
                <a:cs typeface="Arial"/>
                <a:sym typeface="Arial"/>
              </a:rPr>
              <a:t>to download a PDF of the entire dashboard.</a:t>
            </a:r>
            <a:endParaRPr>
              <a:latin typeface="Arial"/>
              <a:ea typeface="Arial"/>
              <a:cs typeface="Arial"/>
              <a:sym typeface="Arial"/>
            </a:endParaRPr>
          </a:p>
          <a:p>
            <a:pPr indent="0" lvl="0" marL="0" rtl="0" algn="l">
              <a:lnSpc>
                <a:spcPct val="115000"/>
              </a:lnSpc>
              <a:spcBef>
                <a:spcPts val="1000"/>
              </a:spcBef>
              <a:spcAft>
                <a:spcPts val="0"/>
              </a:spcAft>
              <a:buSzPts val="1800"/>
              <a:buNone/>
            </a:pPr>
            <a:r>
              <a:rPr lang="en-GB">
                <a:latin typeface="Arial"/>
                <a:ea typeface="Arial"/>
                <a:cs typeface="Arial"/>
                <a:sym typeface="Arial"/>
              </a:rPr>
              <a:t>This will open a second pop up box.</a:t>
            </a:r>
            <a:endParaRPr>
              <a:latin typeface="Arial"/>
              <a:ea typeface="Arial"/>
              <a:cs typeface="Arial"/>
              <a:sym typeface="Arial"/>
            </a:endParaRPr>
          </a:p>
          <a:p>
            <a:pPr indent="0" lvl="0" marL="0" rtl="0" algn="l">
              <a:lnSpc>
                <a:spcPct val="115000"/>
              </a:lnSpc>
              <a:spcBef>
                <a:spcPts val="1000"/>
              </a:spcBef>
              <a:spcAft>
                <a:spcPts val="0"/>
              </a:spcAft>
              <a:buSzPts val="1800"/>
              <a:buNone/>
            </a:pPr>
            <a:r>
              <a:rPr b="1" lang="en-GB">
                <a:solidFill>
                  <a:srgbClr val="81312F"/>
                </a:solidFill>
                <a:latin typeface="Arial"/>
                <a:ea typeface="Arial"/>
                <a:cs typeface="Arial"/>
                <a:sym typeface="Arial"/>
              </a:rPr>
              <a:t>Make sure the Include dropdown is always ‘This Story’.</a:t>
            </a:r>
            <a:endParaRPr b="1">
              <a:solidFill>
                <a:srgbClr val="81312F"/>
              </a:solidFill>
              <a:latin typeface="Arial"/>
              <a:ea typeface="Arial"/>
              <a:cs typeface="Arial"/>
              <a:sym typeface="Arial"/>
            </a:endParaRPr>
          </a:p>
          <a:p>
            <a:pPr indent="0" lvl="0" marL="0" rtl="0" algn="l">
              <a:lnSpc>
                <a:spcPct val="115000"/>
              </a:lnSpc>
              <a:spcBef>
                <a:spcPts val="1000"/>
              </a:spcBef>
              <a:spcAft>
                <a:spcPts val="0"/>
              </a:spcAft>
              <a:buSzPts val="1800"/>
              <a:buNone/>
            </a:pPr>
            <a:r>
              <a:rPr lang="en-GB">
                <a:latin typeface="Arial"/>
                <a:ea typeface="Arial"/>
                <a:cs typeface="Arial"/>
                <a:sym typeface="Arial"/>
              </a:rPr>
              <a:t>Other fields can be changed but we recommend leaving these</a:t>
            </a:r>
            <a:r>
              <a:rPr b="1" lang="en-GB">
                <a:latin typeface="Arial"/>
                <a:ea typeface="Arial"/>
                <a:cs typeface="Arial"/>
                <a:sym typeface="Arial"/>
              </a:rPr>
              <a:t> </a:t>
            </a:r>
            <a:r>
              <a:rPr lang="en-GB">
                <a:latin typeface="Arial"/>
                <a:ea typeface="Arial"/>
                <a:cs typeface="Arial"/>
                <a:sym typeface="Arial"/>
              </a:rPr>
              <a:t>as </a:t>
            </a:r>
            <a:r>
              <a:rPr b="1" lang="en-GB">
                <a:latin typeface="Arial"/>
                <a:ea typeface="Arial"/>
                <a:cs typeface="Arial"/>
                <a:sym typeface="Arial"/>
              </a:rPr>
              <a:t>the default options.</a:t>
            </a:r>
            <a:endParaRPr b="1">
              <a:latin typeface="Arial"/>
              <a:ea typeface="Arial"/>
              <a:cs typeface="Arial"/>
              <a:sym typeface="Arial"/>
            </a:endParaRPr>
          </a:p>
          <a:p>
            <a:pPr indent="0" lvl="0" marL="0" rtl="0" algn="l">
              <a:lnSpc>
                <a:spcPct val="115000"/>
              </a:lnSpc>
              <a:spcBef>
                <a:spcPts val="1000"/>
              </a:spcBef>
              <a:spcAft>
                <a:spcPts val="1000"/>
              </a:spcAft>
              <a:buSzPts val="1800"/>
              <a:buNone/>
            </a:pPr>
            <a:r>
              <a:rPr lang="en-GB">
                <a:latin typeface="Arial"/>
                <a:ea typeface="Arial"/>
                <a:cs typeface="Arial"/>
                <a:sym typeface="Arial"/>
              </a:rPr>
              <a:t>To download, click the blue </a:t>
            </a:r>
            <a:r>
              <a:rPr b="1" lang="en-GB">
                <a:latin typeface="Arial"/>
                <a:ea typeface="Arial"/>
                <a:cs typeface="Arial"/>
                <a:sym typeface="Arial"/>
              </a:rPr>
              <a:t>download </a:t>
            </a:r>
            <a:r>
              <a:rPr lang="en-GB">
                <a:latin typeface="Arial"/>
                <a:ea typeface="Arial"/>
                <a:cs typeface="Arial"/>
                <a:sym typeface="Arial"/>
              </a:rPr>
              <a:t>box</a:t>
            </a:r>
            <a:endParaRPr b="1">
              <a:latin typeface="Arial"/>
              <a:ea typeface="Arial"/>
              <a:cs typeface="Arial"/>
              <a:sym typeface="Arial"/>
            </a:endParaRPr>
          </a:p>
        </p:txBody>
      </p:sp>
      <p:pic>
        <p:nvPicPr>
          <p:cNvPr id="464" name="Google Shape;464;g3703edf5d3c_0_627"/>
          <p:cNvPicPr preferRelativeResize="0"/>
          <p:nvPr/>
        </p:nvPicPr>
        <p:blipFill rotWithShape="1">
          <a:blip r:embed="rId3">
            <a:alphaModFix/>
          </a:blip>
          <a:srcRect b="0" l="0" r="0" t="0"/>
          <a:stretch/>
        </p:blipFill>
        <p:spPr>
          <a:xfrm>
            <a:off x="6361763" y="404599"/>
            <a:ext cx="1701300" cy="1977750"/>
          </a:xfrm>
          <a:prstGeom prst="rect">
            <a:avLst/>
          </a:prstGeom>
          <a:noFill/>
          <a:ln>
            <a:noFill/>
          </a:ln>
        </p:spPr>
      </p:pic>
      <p:sp>
        <p:nvSpPr>
          <p:cNvPr id="465" name="Google Shape;465;g3703edf5d3c_0_627"/>
          <p:cNvSpPr/>
          <p:nvPr/>
        </p:nvSpPr>
        <p:spPr>
          <a:xfrm>
            <a:off x="6808775" y="1393350"/>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pic>
        <p:nvPicPr>
          <p:cNvPr id="466" name="Google Shape;466;g3703edf5d3c_0_627"/>
          <p:cNvPicPr preferRelativeResize="0"/>
          <p:nvPr/>
        </p:nvPicPr>
        <p:blipFill rotWithShape="1">
          <a:blip r:embed="rId4">
            <a:alphaModFix/>
          </a:blip>
          <a:srcRect b="0" l="0" r="0" t="0"/>
          <a:stretch/>
        </p:blipFill>
        <p:spPr>
          <a:xfrm>
            <a:off x="6083375" y="2812299"/>
            <a:ext cx="2135775" cy="1593950"/>
          </a:xfrm>
          <a:prstGeom prst="rect">
            <a:avLst/>
          </a:prstGeom>
          <a:noFill/>
          <a:ln>
            <a:noFill/>
          </a:ln>
        </p:spPr>
      </p:pic>
      <p:cxnSp>
        <p:nvCxnSpPr>
          <p:cNvPr id="467" name="Google Shape;467;g3703edf5d3c_0_627"/>
          <p:cNvCxnSpPr/>
          <p:nvPr/>
        </p:nvCxnSpPr>
        <p:spPr>
          <a:xfrm>
            <a:off x="5013625" y="1375000"/>
            <a:ext cx="1669800" cy="250800"/>
          </a:xfrm>
          <a:prstGeom prst="straightConnector1">
            <a:avLst/>
          </a:prstGeom>
          <a:noFill/>
          <a:ln cap="flat" cmpd="sng" w="9525">
            <a:solidFill>
              <a:schemeClr val="dk2"/>
            </a:solidFill>
            <a:prstDash val="solid"/>
            <a:round/>
            <a:headEnd len="sm" w="sm" type="none"/>
            <a:tailEnd len="med" w="med" type="triangle"/>
          </a:ln>
        </p:spPr>
      </p:cxnSp>
      <p:cxnSp>
        <p:nvCxnSpPr>
          <p:cNvPr id="468" name="Google Shape;468;g3703edf5d3c_0_627"/>
          <p:cNvCxnSpPr/>
          <p:nvPr/>
        </p:nvCxnSpPr>
        <p:spPr>
          <a:xfrm>
            <a:off x="5154300" y="2585975"/>
            <a:ext cx="942000" cy="605400"/>
          </a:xfrm>
          <a:prstGeom prst="straightConnector1">
            <a:avLst/>
          </a:prstGeom>
          <a:noFill/>
          <a:ln cap="flat" cmpd="sng" w="9525">
            <a:solidFill>
              <a:schemeClr val="dk2"/>
            </a:solidFill>
            <a:prstDash val="solid"/>
            <a:round/>
            <a:headEnd len="sm" w="sm" type="none"/>
            <a:tailEnd len="med" w="med" type="triangle"/>
          </a:ln>
        </p:spPr>
      </p:cxnSp>
      <p:sp>
        <p:nvSpPr>
          <p:cNvPr id="469" name="Google Shape;469;g3703edf5d3c_0_627"/>
          <p:cNvSpPr/>
          <p:nvPr/>
        </p:nvSpPr>
        <p:spPr>
          <a:xfrm>
            <a:off x="5952050" y="2989100"/>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470" name="Google Shape;470;g3703edf5d3c_0_627"/>
          <p:cNvSpPr/>
          <p:nvPr/>
        </p:nvSpPr>
        <p:spPr>
          <a:xfrm>
            <a:off x="7411850" y="4052775"/>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g3703edf5d3c_0_638"/>
          <p:cNvPicPr preferRelativeResize="0"/>
          <p:nvPr/>
        </p:nvPicPr>
        <p:blipFill rotWithShape="1">
          <a:blip r:embed="rId3">
            <a:alphaModFix/>
          </a:blip>
          <a:srcRect b="0" l="0" r="0" t="0"/>
          <a:stretch/>
        </p:blipFill>
        <p:spPr>
          <a:xfrm>
            <a:off x="5516325" y="3056150"/>
            <a:ext cx="3115000" cy="1372450"/>
          </a:xfrm>
          <a:prstGeom prst="rect">
            <a:avLst/>
          </a:prstGeom>
          <a:noFill/>
          <a:ln>
            <a:noFill/>
          </a:ln>
        </p:spPr>
      </p:pic>
      <p:sp>
        <p:nvSpPr>
          <p:cNvPr id="476" name="Google Shape;476;g3703edf5d3c_0_638"/>
          <p:cNvSpPr txBox="1"/>
          <p:nvPr>
            <p:ph idx="4294967295" type="title"/>
          </p:nvPr>
        </p:nvSpPr>
        <p:spPr>
          <a:xfrm>
            <a:off x="317800" y="372125"/>
            <a:ext cx="5919000" cy="755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5714"/>
              <a:buNone/>
            </a:pPr>
            <a:r>
              <a:rPr b="1" lang="en-GB">
                <a:latin typeface="Arial"/>
                <a:ea typeface="Arial"/>
                <a:cs typeface="Arial"/>
                <a:sym typeface="Arial"/>
              </a:rPr>
              <a:t>Downloads - downloading a powerpoint</a:t>
            </a:r>
            <a:endParaRPr b="1">
              <a:latin typeface="Arial"/>
              <a:ea typeface="Arial"/>
              <a:cs typeface="Arial"/>
              <a:sym typeface="Arial"/>
            </a:endParaRPr>
          </a:p>
        </p:txBody>
      </p:sp>
      <p:sp>
        <p:nvSpPr>
          <p:cNvPr id="477" name="Google Shape;477;g3703edf5d3c_0_638"/>
          <p:cNvSpPr txBox="1"/>
          <p:nvPr>
            <p:ph idx="4294967295" type="body"/>
          </p:nvPr>
        </p:nvSpPr>
        <p:spPr>
          <a:xfrm>
            <a:off x="317800" y="1451975"/>
            <a:ext cx="5001600" cy="347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1800"/>
              <a:buNone/>
            </a:pPr>
            <a:r>
              <a:rPr lang="en-GB">
                <a:latin typeface="Arial"/>
                <a:ea typeface="Arial"/>
                <a:cs typeface="Arial"/>
                <a:sym typeface="Arial"/>
              </a:rPr>
              <a:t>Select </a:t>
            </a:r>
            <a:r>
              <a:rPr b="1" lang="en-GB">
                <a:latin typeface="Arial"/>
                <a:ea typeface="Arial"/>
                <a:cs typeface="Arial"/>
                <a:sym typeface="Arial"/>
              </a:rPr>
              <a:t>PowerPoint </a:t>
            </a:r>
            <a:r>
              <a:rPr lang="en-GB">
                <a:latin typeface="Arial"/>
                <a:ea typeface="Arial"/>
                <a:cs typeface="Arial"/>
                <a:sym typeface="Arial"/>
              </a:rPr>
              <a:t>to download a powerpoint (slide pack) of the entire dashboard.</a:t>
            </a:r>
            <a:endParaRPr>
              <a:latin typeface="Arial"/>
              <a:ea typeface="Arial"/>
              <a:cs typeface="Arial"/>
              <a:sym typeface="Arial"/>
            </a:endParaRPr>
          </a:p>
          <a:p>
            <a:pPr indent="0" lvl="0" marL="0" rtl="0" algn="l">
              <a:lnSpc>
                <a:spcPct val="115000"/>
              </a:lnSpc>
              <a:spcBef>
                <a:spcPts val="1000"/>
              </a:spcBef>
              <a:spcAft>
                <a:spcPts val="0"/>
              </a:spcAft>
              <a:buSzPts val="1800"/>
              <a:buNone/>
            </a:pPr>
            <a:r>
              <a:t/>
            </a:r>
            <a:endParaRPr>
              <a:latin typeface="Arial"/>
              <a:ea typeface="Arial"/>
              <a:cs typeface="Arial"/>
              <a:sym typeface="Arial"/>
            </a:endParaRPr>
          </a:p>
          <a:p>
            <a:pPr indent="0" lvl="0" marL="0" rtl="0" algn="l">
              <a:lnSpc>
                <a:spcPct val="115000"/>
              </a:lnSpc>
              <a:spcBef>
                <a:spcPts val="1000"/>
              </a:spcBef>
              <a:spcAft>
                <a:spcPts val="0"/>
              </a:spcAft>
              <a:buSzPts val="1800"/>
              <a:buNone/>
            </a:pPr>
            <a:r>
              <a:rPr lang="en-GB">
                <a:latin typeface="Arial"/>
                <a:ea typeface="Arial"/>
                <a:cs typeface="Arial"/>
                <a:sym typeface="Arial"/>
              </a:rPr>
              <a:t>This will open a second pop up box.</a:t>
            </a:r>
            <a:endParaRPr>
              <a:latin typeface="Arial"/>
              <a:ea typeface="Arial"/>
              <a:cs typeface="Arial"/>
              <a:sym typeface="Arial"/>
            </a:endParaRPr>
          </a:p>
          <a:p>
            <a:pPr indent="0" lvl="0" marL="0" rtl="0" algn="l">
              <a:lnSpc>
                <a:spcPct val="115000"/>
              </a:lnSpc>
              <a:spcBef>
                <a:spcPts val="1000"/>
              </a:spcBef>
              <a:spcAft>
                <a:spcPts val="0"/>
              </a:spcAft>
              <a:buSzPts val="1800"/>
              <a:buNone/>
            </a:pPr>
            <a:r>
              <a:rPr b="1" lang="en-GB">
                <a:solidFill>
                  <a:srgbClr val="81312F"/>
                </a:solidFill>
                <a:latin typeface="Arial"/>
                <a:ea typeface="Arial"/>
                <a:cs typeface="Arial"/>
                <a:sym typeface="Arial"/>
              </a:rPr>
              <a:t>Make sure the Include dropdown is always ‘This Story’.</a:t>
            </a:r>
            <a:endParaRPr b="1">
              <a:solidFill>
                <a:srgbClr val="81312F"/>
              </a:solidFill>
              <a:latin typeface="Arial"/>
              <a:ea typeface="Arial"/>
              <a:cs typeface="Arial"/>
              <a:sym typeface="Arial"/>
            </a:endParaRPr>
          </a:p>
          <a:p>
            <a:pPr indent="0" lvl="0" marL="0" rtl="0" algn="l">
              <a:lnSpc>
                <a:spcPct val="115000"/>
              </a:lnSpc>
              <a:spcBef>
                <a:spcPts val="1000"/>
              </a:spcBef>
              <a:spcAft>
                <a:spcPts val="1000"/>
              </a:spcAft>
              <a:buSzPts val="1800"/>
              <a:buNone/>
            </a:pPr>
            <a:r>
              <a:rPr lang="en-GB">
                <a:latin typeface="Arial"/>
                <a:ea typeface="Arial"/>
                <a:cs typeface="Arial"/>
                <a:sym typeface="Arial"/>
              </a:rPr>
              <a:t>To download, click the blue </a:t>
            </a:r>
            <a:r>
              <a:rPr b="1" lang="en-GB">
                <a:latin typeface="Arial"/>
                <a:ea typeface="Arial"/>
                <a:cs typeface="Arial"/>
                <a:sym typeface="Arial"/>
              </a:rPr>
              <a:t>download </a:t>
            </a:r>
            <a:r>
              <a:rPr lang="en-GB">
                <a:latin typeface="Arial"/>
                <a:ea typeface="Arial"/>
                <a:cs typeface="Arial"/>
                <a:sym typeface="Arial"/>
              </a:rPr>
              <a:t>box</a:t>
            </a:r>
            <a:endParaRPr>
              <a:latin typeface="Arial"/>
              <a:ea typeface="Arial"/>
              <a:cs typeface="Arial"/>
              <a:sym typeface="Arial"/>
            </a:endParaRPr>
          </a:p>
        </p:txBody>
      </p:sp>
      <p:pic>
        <p:nvPicPr>
          <p:cNvPr id="478" name="Google Shape;478;g3703edf5d3c_0_638"/>
          <p:cNvPicPr preferRelativeResize="0"/>
          <p:nvPr/>
        </p:nvPicPr>
        <p:blipFill rotWithShape="1">
          <a:blip r:embed="rId4">
            <a:alphaModFix/>
          </a:blip>
          <a:srcRect b="0" l="0" r="0" t="0"/>
          <a:stretch/>
        </p:blipFill>
        <p:spPr>
          <a:xfrm>
            <a:off x="6361763" y="404599"/>
            <a:ext cx="1701300" cy="1977750"/>
          </a:xfrm>
          <a:prstGeom prst="rect">
            <a:avLst/>
          </a:prstGeom>
          <a:noFill/>
          <a:ln>
            <a:noFill/>
          </a:ln>
        </p:spPr>
      </p:pic>
      <p:sp>
        <p:nvSpPr>
          <p:cNvPr id="479" name="Google Shape;479;g3703edf5d3c_0_638"/>
          <p:cNvSpPr/>
          <p:nvPr/>
        </p:nvSpPr>
        <p:spPr>
          <a:xfrm>
            <a:off x="6808775" y="1625800"/>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cxnSp>
        <p:nvCxnSpPr>
          <p:cNvPr id="480" name="Google Shape;480;g3703edf5d3c_0_638"/>
          <p:cNvCxnSpPr/>
          <p:nvPr/>
        </p:nvCxnSpPr>
        <p:spPr>
          <a:xfrm flipH="1" rot="10800000">
            <a:off x="4420375" y="1833700"/>
            <a:ext cx="1975500" cy="110100"/>
          </a:xfrm>
          <a:prstGeom prst="straightConnector1">
            <a:avLst/>
          </a:prstGeom>
          <a:noFill/>
          <a:ln cap="flat" cmpd="sng" w="9525">
            <a:solidFill>
              <a:schemeClr val="dk2"/>
            </a:solidFill>
            <a:prstDash val="solid"/>
            <a:round/>
            <a:headEnd len="sm" w="sm" type="none"/>
            <a:tailEnd len="med" w="med" type="triangle"/>
          </a:ln>
        </p:spPr>
      </p:cxnSp>
      <p:cxnSp>
        <p:nvCxnSpPr>
          <p:cNvPr id="481" name="Google Shape;481;g3703edf5d3c_0_638"/>
          <p:cNvCxnSpPr>
            <a:endCxn id="475" idx="1"/>
          </p:cNvCxnSpPr>
          <p:nvPr/>
        </p:nvCxnSpPr>
        <p:spPr>
          <a:xfrm>
            <a:off x="4100925" y="3527875"/>
            <a:ext cx="1415400" cy="214500"/>
          </a:xfrm>
          <a:prstGeom prst="straightConnector1">
            <a:avLst/>
          </a:prstGeom>
          <a:noFill/>
          <a:ln cap="flat" cmpd="sng" w="9525">
            <a:solidFill>
              <a:schemeClr val="dk2"/>
            </a:solidFill>
            <a:prstDash val="solid"/>
            <a:round/>
            <a:headEnd len="sm" w="sm" type="none"/>
            <a:tailEnd len="med" w="med" type="triangle"/>
          </a:ln>
        </p:spPr>
      </p:cxnSp>
      <p:sp>
        <p:nvSpPr>
          <p:cNvPr id="482" name="Google Shape;482;g3703edf5d3c_0_638"/>
          <p:cNvSpPr/>
          <p:nvPr/>
        </p:nvSpPr>
        <p:spPr>
          <a:xfrm>
            <a:off x="5487250" y="3427075"/>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483" name="Google Shape;483;g3703edf5d3c_0_638"/>
          <p:cNvSpPr/>
          <p:nvPr/>
        </p:nvSpPr>
        <p:spPr>
          <a:xfrm>
            <a:off x="7670125" y="4107825"/>
            <a:ext cx="807300" cy="416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D52"/>
        </a:solidFill>
      </p:bgPr>
    </p:bg>
    <p:spTree>
      <p:nvGrpSpPr>
        <p:cNvPr id="487" name="Shape 487"/>
        <p:cNvGrpSpPr/>
        <p:nvPr/>
      </p:nvGrpSpPr>
      <p:grpSpPr>
        <a:xfrm>
          <a:off x="0" y="0"/>
          <a:ext cx="0" cy="0"/>
          <a:chOff x="0" y="0"/>
          <a:chExt cx="0" cy="0"/>
        </a:xfrm>
      </p:grpSpPr>
      <p:pic>
        <p:nvPicPr>
          <p:cNvPr id="488" name="Google Shape;488;g3703edf5d3c_0_654"/>
          <p:cNvPicPr preferRelativeResize="0"/>
          <p:nvPr/>
        </p:nvPicPr>
        <p:blipFill rotWithShape="1">
          <a:blip r:embed="rId3">
            <a:alphaModFix/>
          </a:blip>
          <a:srcRect b="14757" l="5572" r="4965" t="17578"/>
          <a:stretch/>
        </p:blipFill>
        <p:spPr>
          <a:xfrm>
            <a:off x="-14100" y="138567"/>
            <a:ext cx="1274026" cy="287733"/>
          </a:xfrm>
          <a:prstGeom prst="rect">
            <a:avLst/>
          </a:prstGeom>
          <a:noFill/>
          <a:ln>
            <a:noFill/>
          </a:ln>
        </p:spPr>
      </p:pic>
      <p:sp>
        <p:nvSpPr>
          <p:cNvPr id="489" name="Google Shape;489;g3703edf5d3c_0_654"/>
          <p:cNvSpPr txBox="1"/>
          <p:nvPr>
            <p:ph type="ctrTitle"/>
          </p:nvPr>
        </p:nvSpPr>
        <p:spPr>
          <a:xfrm>
            <a:off x="311575"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Sharing</a:t>
            </a:r>
            <a:endParaRPr>
              <a:latin typeface="Arial"/>
              <a:ea typeface="Arial"/>
              <a:cs typeface="Arial"/>
              <a:sym typeface="Arial"/>
            </a:endParaRPr>
          </a:p>
        </p:txBody>
      </p:sp>
      <p:sp>
        <p:nvSpPr>
          <p:cNvPr id="490" name="Google Shape;490;g3703edf5d3c_0_65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g3703edf5d3c_0_660"/>
          <p:cNvPicPr preferRelativeResize="0"/>
          <p:nvPr/>
        </p:nvPicPr>
        <p:blipFill>
          <a:blip r:embed="rId3">
            <a:alphaModFix/>
          </a:blip>
          <a:stretch>
            <a:fillRect/>
          </a:stretch>
        </p:blipFill>
        <p:spPr>
          <a:xfrm>
            <a:off x="740000" y="968800"/>
            <a:ext cx="4345499" cy="3140887"/>
          </a:xfrm>
          <a:prstGeom prst="rect">
            <a:avLst/>
          </a:prstGeom>
          <a:noFill/>
          <a:ln>
            <a:noFill/>
          </a:ln>
        </p:spPr>
      </p:pic>
      <p:sp>
        <p:nvSpPr>
          <p:cNvPr id="496" name="Google Shape;496;g3703edf5d3c_0_660"/>
          <p:cNvSpPr txBox="1"/>
          <p:nvPr>
            <p:ph idx="4294967295" type="title"/>
          </p:nvPr>
        </p:nvSpPr>
        <p:spPr>
          <a:xfrm>
            <a:off x="346038" y="213100"/>
            <a:ext cx="4421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Sharing - step 1</a:t>
            </a:r>
            <a:endParaRPr b="1">
              <a:latin typeface="Arial"/>
              <a:ea typeface="Arial"/>
              <a:cs typeface="Arial"/>
              <a:sym typeface="Arial"/>
            </a:endParaRPr>
          </a:p>
        </p:txBody>
      </p:sp>
      <p:sp>
        <p:nvSpPr>
          <p:cNvPr id="497" name="Google Shape;497;g3703edf5d3c_0_660"/>
          <p:cNvSpPr/>
          <p:nvPr/>
        </p:nvSpPr>
        <p:spPr>
          <a:xfrm>
            <a:off x="4485150" y="907650"/>
            <a:ext cx="391500" cy="3423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498" name="Google Shape;498;g3703edf5d3c_0_660"/>
          <p:cNvSpPr txBox="1"/>
          <p:nvPr>
            <p:ph idx="4294967295" type="body"/>
          </p:nvPr>
        </p:nvSpPr>
        <p:spPr>
          <a:xfrm>
            <a:off x="5045450" y="1498625"/>
            <a:ext cx="36438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1800"/>
              <a:buNone/>
            </a:pPr>
            <a:r>
              <a:rPr lang="en-GB">
                <a:latin typeface="Arial"/>
                <a:ea typeface="Arial"/>
                <a:cs typeface="Arial"/>
                <a:sym typeface="Arial"/>
              </a:rPr>
              <a:t>Select the icon at the top right hand corner of the dashboard</a:t>
            </a:r>
            <a:endParaRPr>
              <a:latin typeface="Arial"/>
              <a:ea typeface="Arial"/>
              <a:cs typeface="Arial"/>
              <a:sym typeface="Arial"/>
            </a:endParaRPr>
          </a:p>
          <a:p>
            <a:pPr indent="0" lvl="0" marL="0" rtl="0" algn="l">
              <a:lnSpc>
                <a:spcPct val="115000"/>
              </a:lnSpc>
              <a:spcBef>
                <a:spcPts val="1000"/>
              </a:spcBef>
              <a:spcAft>
                <a:spcPts val="0"/>
              </a:spcAft>
              <a:buSzPts val="1800"/>
              <a:buNone/>
            </a:pPr>
            <a:r>
              <a:rPr b="1" lang="en-GB">
                <a:latin typeface="Arial"/>
                <a:ea typeface="Arial"/>
                <a:cs typeface="Arial"/>
                <a:sym typeface="Arial"/>
              </a:rPr>
              <a:t>Icon is three grey circles connected by grey lines</a:t>
            </a:r>
            <a:endParaRPr b="1">
              <a:latin typeface="Arial"/>
              <a:ea typeface="Arial"/>
              <a:cs typeface="Arial"/>
              <a:sym typeface="Arial"/>
            </a:endParaRPr>
          </a:p>
          <a:p>
            <a:pPr indent="0" lvl="0" marL="0" rtl="0" algn="l">
              <a:lnSpc>
                <a:spcPct val="115000"/>
              </a:lnSpc>
              <a:spcBef>
                <a:spcPts val="1000"/>
              </a:spcBef>
              <a:spcAft>
                <a:spcPts val="1000"/>
              </a:spcAft>
              <a:buSzPts val="1800"/>
              <a:buNone/>
            </a:pPr>
            <a:r>
              <a:rPr lang="en-GB">
                <a:latin typeface="Arial"/>
                <a:ea typeface="Arial"/>
                <a:cs typeface="Arial"/>
                <a:sym typeface="Arial"/>
              </a:rPr>
              <a:t>(see red circle in image for location)</a:t>
            </a:r>
            <a:endParaRPr>
              <a:latin typeface="Arial"/>
              <a:ea typeface="Arial"/>
              <a:cs typeface="Arial"/>
              <a:sym typeface="Arial"/>
            </a:endParaRPr>
          </a:p>
        </p:txBody>
      </p:sp>
      <p:cxnSp>
        <p:nvCxnSpPr>
          <p:cNvPr id="499" name="Google Shape;499;g3703edf5d3c_0_660"/>
          <p:cNvCxnSpPr>
            <a:endCxn id="497" idx="4"/>
          </p:cNvCxnSpPr>
          <p:nvPr/>
        </p:nvCxnSpPr>
        <p:spPr>
          <a:xfrm rot="10800000">
            <a:off x="4680900" y="1249950"/>
            <a:ext cx="63900" cy="1052100"/>
          </a:xfrm>
          <a:prstGeom prst="straightConnector1">
            <a:avLst/>
          </a:prstGeom>
          <a:noFill/>
          <a:ln cap="flat" cmpd="sng" w="9525">
            <a:solidFill>
              <a:schemeClr val="dk2"/>
            </a:solidFill>
            <a:prstDash val="solid"/>
            <a:round/>
            <a:headEnd len="sm" w="sm" type="none"/>
            <a:tailEnd len="med" w="med" type="triangle"/>
          </a:ln>
        </p:spPr>
      </p:cxnSp>
      <p:pic>
        <p:nvPicPr>
          <p:cNvPr id="500" name="Google Shape;500;g3703edf5d3c_0_660"/>
          <p:cNvPicPr preferRelativeResize="0"/>
          <p:nvPr/>
        </p:nvPicPr>
        <p:blipFill rotWithShape="1">
          <a:blip r:embed="rId4">
            <a:alphaModFix/>
          </a:blip>
          <a:srcRect b="0" l="0" r="0" t="0"/>
          <a:stretch/>
        </p:blipFill>
        <p:spPr>
          <a:xfrm>
            <a:off x="4694975" y="2371725"/>
            <a:ext cx="390525" cy="400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3703edf5d3c_0_669"/>
          <p:cNvSpPr txBox="1"/>
          <p:nvPr>
            <p:ph idx="4294967295" type="title"/>
          </p:nvPr>
        </p:nvSpPr>
        <p:spPr>
          <a:xfrm>
            <a:off x="423388" y="213100"/>
            <a:ext cx="4421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Sharing - step 2</a:t>
            </a:r>
            <a:endParaRPr b="1">
              <a:latin typeface="Arial"/>
              <a:ea typeface="Arial"/>
              <a:cs typeface="Arial"/>
              <a:sym typeface="Arial"/>
            </a:endParaRPr>
          </a:p>
        </p:txBody>
      </p:sp>
      <p:sp>
        <p:nvSpPr>
          <p:cNvPr id="506" name="Google Shape;506;g3703edf5d3c_0_669"/>
          <p:cNvSpPr txBox="1"/>
          <p:nvPr>
            <p:ph idx="4294967295" type="body"/>
          </p:nvPr>
        </p:nvSpPr>
        <p:spPr>
          <a:xfrm>
            <a:off x="268900" y="1119425"/>
            <a:ext cx="8096400" cy="97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1800"/>
              <a:buNone/>
            </a:pPr>
            <a:r>
              <a:rPr lang="en-GB" sz="1917">
                <a:latin typeface="Arial"/>
                <a:ea typeface="Arial"/>
                <a:cs typeface="Arial"/>
                <a:sym typeface="Arial"/>
              </a:rPr>
              <a:t>A pop up box will appear in the middle of your screen (see image below)</a:t>
            </a:r>
            <a:endParaRPr sz="1917">
              <a:latin typeface="Arial"/>
              <a:ea typeface="Arial"/>
              <a:cs typeface="Arial"/>
              <a:sym typeface="Arial"/>
            </a:endParaRPr>
          </a:p>
          <a:p>
            <a:pPr indent="0" lvl="0" marL="0" rtl="0" algn="l">
              <a:lnSpc>
                <a:spcPct val="115000"/>
              </a:lnSpc>
              <a:spcBef>
                <a:spcPts val="1000"/>
              </a:spcBef>
              <a:spcAft>
                <a:spcPts val="1000"/>
              </a:spcAft>
              <a:buSzPts val="1800"/>
              <a:buNone/>
            </a:pPr>
            <a:r>
              <a:t/>
            </a:r>
            <a:endParaRPr>
              <a:latin typeface="Arial"/>
              <a:ea typeface="Arial"/>
              <a:cs typeface="Arial"/>
              <a:sym typeface="Arial"/>
            </a:endParaRPr>
          </a:p>
        </p:txBody>
      </p:sp>
      <p:pic>
        <p:nvPicPr>
          <p:cNvPr id="507" name="Google Shape;507;g3703edf5d3c_0_669"/>
          <p:cNvPicPr preferRelativeResize="0"/>
          <p:nvPr/>
        </p:nvPicPr>
        <p:blipFill rotWithShape="1">
          <a:blip r:embed="rId3">
            <a:alphaModFix/>
          </a:blip>
          <a:srcRect b="0" l="0" r="0" t="0"/>
          <a:stretch/>
        </p:blipFill>
        <p:spPr>
          <a:xfrm>
            <a:off x="2857424" y="1896300"/>
            <a:ext cx="3379400" cy="2401825"/>
          </a:xfrm>
          <a:prstGeom prst="rect">
            <a:avLst/>
          </a:prstGeom>
          <a:noFill/>
          <a:ln>
            <a:noFill/>
          </a:ln>
        </p:spPr>
      </p:pic>
      <p:sp>
        <p:nvSpPr>
          <p:cNvPr id="508" name="Google Shape;508;g3703edf5d3c_0_669"/>
          <p:cNvSpPr/>
          <p:nvPr/>
        </p:nvSpPr>
        <p:spPr>
          <a:xfrm>
            <a:off x="451050" y="212127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Selecting Current View will share the dashboard in the state you’re viewing</a:t>
            </a:r>
            <a:endParaRPr b="0" i="0" sz="1200" u="none" cap="none" strike="noStrike">
              <a:solidFill>
                <a:srgbClr val="000000"/>
              </a:solidFill>
              <a:latin typeface="Arial"/>
              <a:ea typeface="Arial"/>
              <a:cs typeface="Arial"/>
              <a:sym typeface="Arial"/>
            </a:endParaRPr>
          </a:p>
        </p:txBody>
      </p:sp>
      <p:cxnSp>
        <p:nvCxnSpPr>
          <p:cNvPr id="509" name="Google Shape;509;g3703edf5d3c_0_669"/>
          <p:cNvCxnSpPr>
            <a:stCxn id="508" idx="3"/>
          </p:cNvCxnSpPr>
          <p:nvPr/>
        </p:nvCxnSpPr>
        <p:spPr>
          <a:xfrm>
            <a:off x="2212650" y="2509325"/>
            <a:ext cx="678900" cy="27600"/>
          </a:xfrm>
          <a:prstGeom prst="straightConnector1">
            <a:avLst/>
          </a:prstGeom>
          <a:noFill/>
          <a:ln cap="flat" cmpd="sng" w="9525">
            <a:solidFill>
              <a:schemeClr val="dk2"/>
            </a:solidFill>
            <a:prstDash val="solid"/>
            <a:round/>
            <a:headEnd len="sm" w="sm" type="none"/>
            <a:tailEnd len="med" w="med" type="triangle"/>
          </a:ln>
        </p:spPr>
      </p:cxnSp>
      <p:sp>
        <p:nvSpPr>
          <p:cNvPr id="510" name="Google Shape;510;g3703edf5d3c_0_669"/>
          <p:cNvSpPr/>
          <p:nvPr/>
        </p:nvSpPr>
        <p:spPr>
          <a:xfrm>
            <a:off x="6786650" y="218370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Selecting Original View will share the dashboard in the default settings</a:t>
            </a:r>
            <a:endParaRPr b="0" i="0" sz="1200" u="none" cap="none" strike="noStrike">
              <a:solidFill>
                <a:srgbClr val="000000"/>
              </a:solidFill>
              <a:latin typeface="Arial"/>
              <a:ea typeface="Arial"/>
              <a:cs typeface="Arial"/>
              <a:sym typeface="Arial"/>
            </a:endParaRPr>
          </a:p>
        </p:txBody>
      </p:sp>
      <p:cxnSp>
        <p:nvCxnSpPr>
          <p:cNvPr id="511" name="Google Shape;511;g3703edf5d3c_0_669"/>
          <p:cNvCxnSpPr>
            <a:stCxn id="510" idx="1"/>
          </p:cNvCxnSpPr>
          <p:nvPr/>
        </p:nvCxnSpPr>
        <p:spPr>
          <a:xfrm flipH="1">
            <a:off x="6218450" y="2571750"/>
            <a:ext cx="568200" cy="2100"/>
          </a:xfrm>
          <a:prstGeom prst="straightConnector1">
            <a:avLst/>
          </a:prstGeom>
          <a:noFill/>
          <a:ln cap="flat" cmpd="sng" w="9525">
            <a:solidFill>
              <a:schemeClr val="dk2"/>
            </a:solidFill>
            <a:prstDash val="solid"/>
            <a:round/>
            <a:headEnd len="sm" w="sm" type="none"/>
            <a:tailEnd len="med" w="med" type="triangle"/>
          </a:ln>
        </p:spPr>
      </p:cxnSp>
      <p:sp>
        <p:nvSpPr>
          <p:cNvPr id="512" name="Google Shape;512;g3703edf5d3c_0_669"/>
          <p:cNvSpPr/>
          <p:nvPr/>
        </p:nvSpPr>
        <p:spPr>
          <a:xfrm>
            <a:off x="5013625" y="3399375"/>
            <a:ext cx="1431300" cy="5628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13" name="Google Shape;513;g3703edf5d3c_0_669"/>
          <p:cNvSpPr/>
          <p:nvPr/>
        </p:nvSpPr>
        <p:spPr>
          <a:xfrm>
            <a:off x="6811125" y="3759850"/>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Select Copy Link - you can then paste in emails/messages etc to share</a:t>
            </a:r>
            <a:endParaRPr b="0" i="0" sz="1200" u="none" cap="none" strike="noStrike">
              <a:solidFill>
                <a:srgbClr val="000000"/>
              </a:solidFill>
              <a:latin typeface="Arial"/>
              <a:ea typeface="Arial"/>
              <a:cs typeface="Arial"/>
              <a:sym typeface="Arial"/>
            </a:endParaRPr>
          </a:p>
        </p:txBody>
      </p:sp>
      <p:cxnSp>
        <p:nvCxnSpPr>
          <p:cNvPr id="514" name="Google Shape;514;g3703edf5d3c_0_669"/>
          <p:cNvCxnSpPr>
            <a:stCxn id="513" idx="1"/>
            <a:endCxn id="512" idx="6"/>
          </p:cNvCxnSpPr>
          <p:nvPr/>
        </p:nvCxnSpPr>
        <p:spPr>
          <a:xfrm rot="10800000">
            <a:off x="6444825" y="3680800"/>
            <a:ext cx="366300" cy="4671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D52"/>
        </a:solidFill>
      </p:bgPr>
    </p:bg>
    <p:spTree>
      <p:nvGrpSpPr>
        <p:cNvPr id="518" name="Shape 518"/>
        <p:cNvGrpSpPr/>
        <p:nvPr/>
      </p:nvGrpSpPr>
      <p:grpSpPr>
        <a:xfrm>
          <a:off x="0" y="0"/>
          <a:ext cx="0" cy="0"/>
          <a:chOff x="0" y="0"/>
          <a:chExt cx="0" cy="0"/>
        </a:xfrm>
      </p:grpSpPr>
      <p:pic>
        <p:nvPicPr>
          <p:cNvPr id="519" name="Google Shape;519;g3703edf5d3c_0_424"/>
          <p:cNvPicPr preferRelativeResize="0"/>
          <p:nvPr/>
        </p:nvPicPr>
        <p:blipFill rotWithShape="1">
          <a:blip r:embed="rId3">
            <a:alphaModFix/>
          </a:blip>
          <a:srcRect b="14757" l="5572" r="4965" t="17578"/>
          <a:stretch/>
        </p:blipFill>
        <p:spPr>
          <a:xfrm>
            <a:off x="-14100" y="138567"/>
            <a:ext cx="1274026" cy="287733"/>
          </a:xfrm>
          <a:prstGeom prst="rect">
            <a:avLst/>
          </a:prstGeom>
          <a:noFill/>
          <a:ln>
            <a:noFill/>
          </a:ln>
        </p:spPr>
      </p:pic>
      <p:sp>
        <p:nvSpPr>
          <p:cNvPr id="520" name="Google Shape;520;g3703edf5d3c_0_424"/>
          <p:cNvSpPr txBox="1"/>
          <p:nvPr>
            <p:ph type="ctrTitle"/>
          </p:nvPr>
        </p:nvSpPr>
        <p:spPr>
          <a:xfrm>
            <a:off x="311575"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Glossary</a:t>
            </a:r>
            <a:endParaRPr>
              <a:latin typeface="Arial"/>
              <a:ea typeface="Arial"/>
              <a:cs typeface="Arial"/>
              <a:sym typeface="Arial"/>
            </a:endParaRPr>
          </a:p>
        </p:txBody>
      </p:sp>
      <p:sp>
        <p:nvSpPr>
          <p:cNvPr id="521" name="Google Shape;521;g3703edf5d3c_0_4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5" name="Shape 525"/>
        <p:cNvGrpSpPr/>
        <p:nvPr/>
      </p:nvGrpSpPr>
      <p:grpSpPr>
        <a:xfrm>
          <a:off x="0" y="0"/>
          <a:ext cx="0" cy="0"/>
          <a:chOff x="0" y="0"/>
          <a:chExt cx="0" cy="0"/>
        </a:xfrm>
      </p:grpSpPr>
      <p:sp>
        <p:nvSpPr>
          <p:cNvPr id="526" name="Google Shape;526;g3703edf5d3c_0_693"/>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components of change (1)</a:t>
            </a:r>
            <a:endParaRPr b="1">
              <a:latin typeface="Arial"/>
              <a:ea typeface="Arial"/>
              <a:cs typeface="Arial"/>
              <a:sym typeface="Arial"/>
            </a:endParaRPr>
          </a:p>
        </p:txBody>
      </p:sp>
      <p:pic>
        <p:nvPicPr>
          <p:cNvPr id="527" name="Google Shape;527;g3703edf5d3c_0_693"/>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528" name="Google Shape;528;g3703edf5d3c_0_693"/>
          <p:cNvGraphicFramePr/>
          <p:nvPr/>
        </p:nvGraphicFramePr>
        <p:xfrm>
          <a:off x="370350" y="1049625"/>
          <a:ext cx="3000000" cy="3000000"/>
        </p:xfrm>
        <a:graphic>
          <a:graphicData uri="http://schemas.openxmlformats.org/drawingml/2006/table">
            <a:tbl>
              <a:tblPr>
                <a:noFill/>
                <a:tableStyleId>{9E460DF4-7D0B-480D-968A-394D4CEBC36B}</a:tableStyleId>
              </a:tblPr>
              <a:tblGrid>
                <a:gridCol w="1770450"/>
                <a:gridCol w="6545250"/>
              </a:tblGrid>
              <a:tr h="5584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Term</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Definition</a:t>
                      </a:r>
                      <a:endParaRPr b="1" sz="1400" u="none" cap="none" strike="noStrike"/>
                    </a:p>
                  </a:txBody>
                  <a:tcPr marT="91425" marB="91425" marR="91425" marL="91425"/>
                </a:tc>
              </a:tr>
              <a:tr h="558425">
                <a:tc>
                  <a:txBody>
                    <a:bodyPr/>
                    <a:lstStyle/>
                    <a:p>
                      <a:pPr indent="0" lvl="0" marL="0" marR="0" rtl="0" algn="l">
                        <a:lnSpc>
                          <a:spcPct val="100000"/>
                        </a:lnSpc>
                        <a:spcBef>
                          <a:spcPts val="0"/>
                        </a:spcBef>
                        <a:spcAft>
                          <a:spcPts val="0"/>
                        </a:spcAft>
                        <a:buClr>
                          <a:srgbClr val="000000"/>
                        </a:buClr>
                        <a:buSzPts val="1400"/>
                        <a:buFont typeface="Arial"/>
                        <a:buNone/>
                      </a:pPr>
                      <a:r>
                        <a:rPr b="1" lang="en-GB"/>
                        <a:t>Births</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a:t>Birth estimates for past years have been created by best-fit by the GLA from available published </a:t>
                      </a:r>
                      <a:r>
                        <a:rPr lang="en-GB" u="sng">
                          <a:solidFill>
                            <a:schemeClr val="accent5"/>
                          </a:solidFill>
                          <a:hlinkClick r:id="rId4">
                            <a:extLst>
                              <a:ext uri="{A12FA001-AC4F-418D-AE19-62706E023703}">
                                <ahyp:hlinkClr val="tx"/>
                              </a:ext>
                            </a:extLst>
                          </a:hlinkClick>
                        </a:rPr>
                        <a:t>Office for National Statistics</a:t>
                      </a:r>
                      <a:r>
                        <a:rPr lang="en-GB"/>
                        <a:t> </a:t>
                      </a:r>
                      <a:r>
                        <a:rPr lang="en-GB"/>
                        <a:t>data for LSOA and Output Areas.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GB"/>
                        <a:t>Birth statistics are derived from information recorded when live births and stillbirths are registered as part of civil registration, a legal requirement; these data represent the most complete data source available.</a:t>
                      </a:r>
                      <a:endParaRPr sz="1400" u="none" cap="none" strike="noStrike"/>
                    </a:p>
                  </a:txBody>
                  <a:tcPr marT="91425" marB="91425" marR="91425" marL="91425"/>
                </a:tc>
              </a:tr>
              <a:tr h="558425">
                <a:tc>
                  <a:txBody>
                    <a:bodyPr/>
                    <a:lstStyle/>
                    <a:p>
                      <a:pPr indent="0" lvl="0" marL="0" marR="0" rtl="0" algn="l">
                        <a:lnSpc>
                          <a:spcPct val="100000"/>
                        </a:lnSpc>
                        <a:spcBef>
                          <a:spcPts val="0"/>
                        </a:spcBef>
                        <a:spcAft>
                          <a:spcPts val="0"/>
                        </a:spcAft>
                        <a:buClr>
                          <a:schemeClr val="dk1"/>
                        </a:buClr>
                        <a:buSzPts val="1100"/>
                        <a:buFont typeface="Arial"/>
                        <a:buNone/>
                      </a:pPr>
                      <a:r>
                        <a:rPr b="1" lang="en-GB">
                          <a:solidFill>
                            <a:schemeClr val="dk1"/>
                          </a:solidFill>
                        </a:rPr>
                        <a:t>Deaths</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 deaths estimates for past years have been created by best-fit by the GLA from available published </a:t>
                      </a:r>
                      <a:r>
                        <a:rPr lang="en-GB" u="sng">
                          <a:solidFill>
                            <a:schemeClr val="hlink"/>
                          </a:solidFill>
                          <a:hlinkClick r:id="rId5"/>
                        </a:rPr>
                        <a:t>Office for National Statistics</a:t>
                      </a:r>
                      <a:r>
                        <a:rPr lang="en-GB">
                          <a:solidFill>
                            <a:schemeClr val="dk1"/>
                          </a:solidFill>
                        </a:rPr>
                        <a:t> </a:t>
                      </a:r>
                      <a:r>
                        <a:rPr lang="en-GB">
                          <a:solidFill>
                            <a:schemeClr val="dk1"/>
                          </a:solidFill>
                        </a:rPr>
                        <a:t>data for LSOA and Output Areas.</a:t>
                      </a:r>
                      <a:endParaRPr sz="1400" u="none" cap="none" strike="noStrike"/>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2" name="Shape 532"/>
        <p:cNvGrpSpPr/>
        <p:nvPr/>
      </p:nvGrpSpPr>
      <p:grpSpPr>
        <a:xfrm>
          <a:off x="0" y="0"/>
          <a:ext cx="0" cy="0"/>
          <a:chOff x="0" y="0"/>
          <a:chExt cx="0" cy="0"/>
        </a:xfrm>
      </p:grpSpPr>
      <p:sp>
        <p:nvSpPr>
          <p:cNvPr id="533" name="Google Shape;533;g371d37d7811_0_33"/>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components of change (2)</a:t>
            </a:r>
            <a:endParaRPr b="1">
              <a:latin typeface="Arial"/>
              <a:ea typeface="Arial"/>
              <a:cs typeface="Arial"/>
              <a:sym typeface="Arial"/>
            </a:endParaRPr>
          </a:p>
        </p:txBody>
      </p:sp>
      <p:pic>
        <p:nvPicPr>
          <p:cNvPr id="534" name="Google Shape;534;g371d37d7811_0_33"/>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535" name="Google Shape;535;g371d37d7811_0_33"/>
          <p:cNvGraphicFramePr/>
          <p:nvPr/>
        </p:nvGraphicFramePr>
        <p:xfrm>
          <a:off x="370350" y="1049625"/>
          <a:ext cx="3000000" cy="3000000"/>
        </p:xfrm>
        <a:graphic>
          <a:graphicData uri="http://schemas.openxmlformats.org/drawingml/2006/table">
            <a:tbl>
              <a:tblPr>
                <a:noFill/>
                <a:tableStyleId>{9E460DF4-7D0B-480D-968A-394D4CEBC36B}</a:tableStyleId>
              </a:tblPr>
              <a:tblGrid>
                <a:gridCol w="1770450"/>
                <a:gridCol w="6545250"/>
              </a:tblGrid>
              <a:tr h="5584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Term</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Definition</a:t>
                      </a:r>
                      <a:endParaRPr b="1" sz="1400" u="none" cap="none" strike="noStrike"/>
                    </a:p>
                  </a:txBody>
                  <a:tcPr marT="91425" marB="91425" marR="91425" marL="91425"/>
                </a:tc>
              </a:tr>
              <a:tr h="558425">
                <a:tc>
                  <a:txBody>
                    <a:bodyPr/>
                    <a:lstStyle/>
                    <a:p>
                      <a:pPr indent="0" lvl="0" marL="0" marR="0" rtl="0" algn="l">
                        <a:lnSpc>
                          <a:spcPct val="100000"/>
                        </a:lnSpc>
                        <a:spcBef>
                          <a:spcPts val="0"/>
                        </a:spcBef>
                        <a:spcAft>
                          <a:spcPts val="0"/>
                        </a:spcAft>
                        <a:buClr>
                          <a:srgbClr val="000000"/>
                        </a:buClr>
                        <a:buSzPts val="1400"/>
                        <a:buFont typeface="Arial"/>
                        <a:buNone/>
                      </a:pPr>
                      <a:r>
                        <a:rPr b="1" lang="en-GB"/>
                        <a:t>Natural change</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a:t>Natural change in population refers to the change in population size due to the difference between births and deaths within a specific time period, usually a year. It's a key component of overall population change, alongside migration. A positive natural change indicates more births than deaths, leading to population growth, while a negative natural change indicates more deaths than births, resulting in population decline.</a:t>
                      </a:r>
                      <a:endParaRPr sz="1400" u="none" cap="none" strike="noStrike"/>
                    </a:p>
                  </a:txBody>
                  <a:tcPr marT="91425" marB="91425" marR="91425" marL="91425"/>
                </a:tc>
              </a:tr>
              <a:tr h="558425">
                <a:tc>
                  <a:txBody>
                    <a:bodyPr/>
                    <a:lstStyle/>
                    <a:p>
                      <a:pPr indent="0" lvl="0" marL="0" marR="0" rtl="0" algn="l">
                        <a:lnSpc>
                          <a:spcPct val="100000"/>
                        </a:lnSpc>
                        <a:spcBef>
                          <a:spcPts val="0"/>
                        </a:spcBef>
                        <a:spcAft>
                          <a:spcPts val="0"/>
                        </a:spcAft>
                        <a:buClr>
                          <a:schemeClr val="dk1"/>
                        </a:buClr>
                        <a:buSzPts val="1100"/>
                        <a:buFont typeface="Arial"/>
                        <a:buNone/>
                      </a:pPr>
                      <a:r>
                        <a:rPr b="1" lang="en-GB">
                          <a:solidFill>
                            <a:schemeClr val="dk1"/>
                          </a:solidFill>
                        </a:rPr>
                        <a:t>Net migration</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GB"/>
                        <a:t>T</a:t>
                      </a:r>
                      <a:r>
                        <a:rPr lang="en-GB"/>
                        <a:t>he difference between the number of people immigrating to a location and the number of people emigrating from it during a specific period. It essentially indicates whether a population is growing or shrinking due to migration. If more people move in than out, net migration is positive, adding to the population. If more people move out, net migration is negative, reducing the population.</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rPr lang="en-GB"/>
                        <a:t>Migration data for wards are modelled estimates created by the </a:t>
                      </a:r>
                      <a:r>
                        <a:rPr lang="en-GB" u="sng">
                          <a:solidFill>
                            <a:schemeClr val="hlink"/>
                          </a:solidFill>
                          <a:hlinkClick r:id="rId4"/>
                        </a:rPr>
                        <a:t>GLA</a:t>
                      </a:r>
                      <a:r>
                        <a:rPr lang="en-GB"/>
                        <a:t>.</a:t>
                      </a:r>
                      <a:endParaRP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9" name="Shape 539"/>
        <p:cNvGrpSpPr/>
        <p:nvPr/>
      </p:nvGrpSpPr>
      <p:grpSpPr>
        <a:xfrm>
          <a:off x="0" y="0"/>
          <a:ext cx="0" cy="0"/>
          <a:chOff x="0" y="0"/>
          <a:chExt cx="0" cy="0"/>
        </a:xfrm>
      </p:grpSpPr>
      <p:sp>
        <p:nvSpPr>
          <p:cNvPr id="540" name="Google Shape;540;g371d37d7811_0_41"/>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Glossary - life expectancy (1)</a:t>
            </a:r>
            <a:endParaRPr b="1">
              <a:latin typeface="Arial"/>
              <a:ea typeface="Arial"/>
              <a:cs typeface="Arial"/>
              <a:sym typeface="Arial"/>
            </a:endParaRPr>
          </a:p>
        </p:txBody>
      </p:sp>
      <p:pic>
        <p:nvPicPr>
          <p:cNvPr id="541" name="Google Shape;541;g371d37d7811_0_41"/>
          <p:cNvPicPr preferRelativeResize="0"/>
          <p:nvPr/>
        </p:nvPicPr>
        <p:blipFill rotWithShape="1">
          <a:blip r:embed="rId3">
            <a:alphaModFix/>
          </a:blip>
          <a:srcRect b="0" l="0" r="0" t="0"/>
          <a:stretch/>
        </p:blipFill>
        <p:spPr>
          <a:xfrm>
            <a:off x="-1400" y="150025"/>
            <a:ext cx="1394828" cy="281025"/>
          </a:xfrm>
          <a:prstGeom prst="rect">
            <a:avLst/>
          </a:prstGeom>
          <a:noFill/>
          <a:ln>
            <a:noFill/>
          </a:ln>
        </p:spPr>
      </p:pic>
      <p:graphicFrame>
        <p:nvGraphicFramePr>
          <p:cNvPr id="542" name="Google Shape;542;g371d37d7811_0_41"/>
          <p:cNvGraphicFramePr/>
          <p:nvPr/>
        </p:nvGraphicFramePr>
        <p:xfrm>
          <a:off x="370350" y="1049625"/>
          <a:ext cx="3000000" cy="3000000"/>
        </p:xfrm>
        <a:graphic>
          <a:graphicData uri="http://schemas.openxmlformats.org/drawingml/2006/table">
            <a:tbl>
              <a:tblPr>
                <a:noFill/>
                <a:tableStyleId>{9E460DF4-7D0B-480D-968A-394D4CEBC36B}</a:tableStyleId>
              </a:tblPr>
              <a:tblGrid>
                <a:gridCol w="1770450"/>
                <a:gridCol w="6545250"/>
              </a:tblGrid>
              <a:tr h="5584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Term</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Definition</a:t>
                      </a:r>
                      <a:endParaRPr b="1" sz="1400" u="none" cap="none" strike="noStrike"/>
                    </a:p>
                  </a:txBody>
                  <a:tcPr marT="91425" marB="91425" marR="91425" marL="91425"/>
                </a:tc>
              </a:tr>
              <a:tr h="558425">
                <a:tc>
                  <a:txBody>
                    <a:bodyPr/>
                    <a:lstStyle/>
                    <a:p>
                      <a:pPr indent="0" lvl="0" marL="0" marR="0" rtl="0" algn="l">
                        <a:lnSpc>
                          <a:spcPct val="100000"/>
                        </a:lnSpc>
                        <a:spcBef>
                          <a:spcPts val="0"/>
                        </a:spcBef>
                        <a:spcAft>
                          <a:spcPts val="0"/>
                        </a:spcAft>
                        <a:buClr>
                          <a:srgbClr val="000000"/>
                        </a:buClr>
                        <a:buSzPts val="1400"/>
                        <a:buFont typeface="Arial"/>
                        <a:buNone/>
                      </a:pPr>
                      <a:r>
                        <a:rPr b="1" lang="en-GB"/>
                        <a:t>Life expectancy</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a:t>The average number of years a person would expect to live based on contemporary mortality rates. For a particular area and time period, it is an estimate of the average number of years a newborn baby would survive if he or she experienced the age specific mortality rates for that area and time period throughout his or her life.</a:t>
                      </a:r>
                      <a:endParaRPr sz="1400" u="none" cap="none" strike="noStrike"/>
                    </a:p>
                  </a:txBody>
                  <a:tcPr marT="91425" marB="91425" marR="91425" marL="91425"/>
                </a:tc>
              </a:tr>
              <a:tr h="558425">
                <a:tc>
                  <a:txBody>
                    <a:bodyPr/>
                    <a:lstStyle/>
                    <a:p>
                      <a:pPr indent="0" lvl="0" marL="0" rtl="0" algn="l">
                        <a:spcBef>
                          <a:spcPts val="0"/>
                        </a:spcBef>
                        <a:spcAft>
                          <a:spcPts val="0"/>
                        </a:spcAft>
                        <a:buClr>
                          <a:schemeClr val="dk1"/>
                        </a:buClr>
                        <a:buSzPts val="1400"/>
                        <a:buFont typeface="Arial"/>
                        <a:buNone/>
                      </a:pPr>
                      <a:r>
                        <a:rPr b="1" lang="en-GB">
                          <a:solidFill>
                            <a:schemeClr val="dk1"/>
                          </a:solidFill>
                        </a:rPr>
                        <a:t>Healthy l</a:t>
                      </a:r>
                      <a:r>
                        <a:rPr b="1" lang="en-GB">
                          <a:solidFill>
                            <a:schemeClr val="dk1"/>
                          </a:solidFill>
                        </a:rPr>
                        <a:t>ife expectancy</a:t>
                      </a:r>
                      <a:endParaRPr b="1">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b="1">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GB" sz="1350">
                          <a:solidFill>
                            <a:srgbClr val="323132"/>
                          </a:solidFill>
                          <a:highlight>
                            <a:srgbClr val="FFFFFF"/>
                          </a:highlight>
                        </a:rPr>
                        <a:t>A summary measure of health that adds a quality dimension to estimates of life expectancy by dividing expected lifespan into time spent in different states of health. Healthy life expectancy measures health-related wellbeing and represents the average time an individual is expected to live in "very good" or "good" general health, based on how individuals perceive their general health.</a:t>
                      </a:r>
                      <a:endParaRPr/>
                    </a:p>
                  </a:txBody>
                  <a:tcPr marT="91425" marB="91425" marR="91425" marL="91425"/>
                </a:tc>
              </a:tr>
              <a:tr h="558425">
                <a:tc>
                  <a:txBody>
                    <a:bodyPr/>
                    <a:lstStyle/>
                    <a:p>
                      <a:pPr indent="0" lvl="0" marL="0" rtl="0" algn="l">
                        <a:spcBef>
                          <a:spcPts val="0"/>
                        </a:spcBef>
                        <a:spcAft>
                          <a:spcPts val="0"/>
                        </a:spcAft>
                        <a:buNone/>
                      </a:pPr>
                      <a:r>
                        <a:rPr b="1" lang="en-GB">
                          <a:solidFill>
                            <a:schemeClr val="dk1"/>
                          </a:solidFill>
                        </a:rPr>
                        <a:t>Years spent in poor health</a:t>
                      </a:r>
                      <a:endParaRPr b="1">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None/>
                      </a:pPr>
                      <a:r>
                        <a:rPr lang="en-GB" sz="1350">
                          <a:solidFill>
                            <a:srgbClr val="323132"/>
                          </a:solidFill>
                          <a:highlight>
                            <a:srgbClr val="FFFFFF"/>
                          </a:highlight>
                        </a:rPr>
                        <a:t>The difference between the total life expectancy and </a:t>
                      </a:r>
                      <a:r>
                        <a:rPr lang="en-GB" sz="1350">
                          <a:solidFill>
                            <a:srgbClr val="323132"/>
                          </a:solidFill>
                          <a:highlight>
                            <a:srgbClr val="FFFFFF"/>
                          </a:highlight>
                        </a:rPr>
                        <a:t>healthy</a:t>
                      </a:r>
                      <a:r>
                        <a:rPr lang="en-GB" sz="1350">
                          <a:solidFill>
                            <a:srgbClr val="323132"/>
                          </a:solidFill>
                          <a:highlight>
                            <a:srgbClr val="FFFFFF"/>
                          </a:highlight>
                        </a:rPr>
                        <a:t> life expectancy.</a:t>
                      </a:r>
                      <a:endParaRPr sz="1350">
                        <a:solidFill>
                          <a:srgbClr val="323132"/>
                        </a:solidFill>
                        <a:highlight>
                          <a:srgbClr val="FFFFFF"/>
                        </a:highlight>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g3703edf5d3c_0_124"/>
          <p:cNvSpPr txBox="1"/>
          <p:nvPr>
            <p:ph type="title"/>
          </p:nvPr>
        </p:nvSpPr>
        <p:spPr>
          <a:xfrm>
            <a:off x="311700" y="555600"/>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Quick Start Guide</a:t>
            </a:r>
            <a:endParaRPr b="1">
              <a:latin typeface="Arial"/>
              <a:ea typeface="Arial"/>
              <a:cs typeface="Arial"/>
              <a:sym typeface="Arial"/>
            </a:endParaRPr>
          </a:p>
        </p:txBody>
      </p:sp>
      <p:sp>
        <p:nvSpPr>
          <p:cNvPr id="248" name="Google Shape;248;g3703edf5d3c_0_124"/>
          <p:cNvSpPr txBox="1"/>
          <p:nvPr>
            <p:ph idx="1" type="body"/>
          </p:nvPr>
        </p:nvSpPr>
        <p:spPr>
          <a:xfrm>
            <a:off x="345450" y="1222950"/>
            <a:ext cx="8100600" cy="10341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Font typeface="Arial"/>
              <a:buChar char="●"/>
            </a:pPr>
            <a:r>
              <a:rPr lang="en-GB" sz="1800">
                <a:latin typeface="Arial"/>
                <a:ea typeface="Arial"/>
                <a:cs typeface="Arial"/>
                <a:sym typeface="Arial"/>
              </a:rPr>
              <a:t>Access the dashboard via this link: </a:t>
            </a:r>
            <a:r>
              <a:rPr lang="en-GB" sz="1800" u="sng">
                <a:solidFill>
                  <a:schemeClr val="hlink"/>
                </a:solidFill>
                <a:latin typeface="Arial"/>
                <a:ea typeface="Arial"/>
                <a:cs typeface="Arial"/>
                <a:sym typeface="Arial"/>
                <a:hlinkClick r:id="rId3"/>
              </a:rPr>
              <a:t>https://public.tableau.com/app/profile/phit.hackney/viz/PopulationHealthProfile/Populationhealthdashboard</a:t>
            </a:r>
            <a:r>
              <a:rPr lang="en-GB" sz="1800">
                <a:latin typeface="Arial"/>
                <a:ea typeface="Arial"/>
                <a:cs typeface="Arial"/>
                <a:sym typeface="Arial"/>
              </a:rPr>
              <a:t> </a:t>
            </a:r>
            <a:endParaRPr sz="1800">
              <a:latin typeface="Arial"/>
              <a:ea typeface="Arial"/>
              <a:cs typeface="Arial"/>
              <a:sym typeface="Arial"/>
            </a:endParaRPr>
          </a:p>
        </p:txBody>
      </p:sp>
      <p:pic>
        <p:nvPicPr>
          <p:cNvPr id="249" name="Google Shape;249;g3703edf5d3c_0_124"/>
          <p:cNvPicPr preferRelativeResize="0"/>
          <p:nvPr/>
        </p:nvPicPr>
        <p:blipFill rotWithShape="1">
          <a:blip r:embed="rId4">
            <a:alphaModFix/>
          </a:blip>
          <a:srcRect b="0" l="0" r="0" t="0"/>
          <a:stretch/>
        </p:blipFill>
        <p:spPr>
          <a:xfrm>
            <a:off x="-1400" y="150025"/>
            <a:ext cx="1394828" cy="281025"/>
          </a:xfrm>
          <a:prstGeom prst="rect">
            <a:avLst/>
          </a:prstGeom>
          <a:noFill/>
          <a:ln>
            <a:noFill/>
          </a:ln>
        </p:spPr>
      </p:pic>
      <p:pic>
        <p:nvPicPr>
          <p:cNvPr id="250" name="Google Shape;250;g3703edf5d3c_0_124"/>
          <p:cNvPicPr preferRelativeResize="0"/>
          <p:nvPr/>
        </p:nvPicPr>
        <p:blipFill rotWithShape="1">
          <a:blip r:embed="rId5">
            <a:alphaModFix/>
          </a:blip>
          <a:srcRect b="0" l="0" r="0" t="0"/>
          <a:stretch/>
        </p:blipFill>
        <p:spPr>
          <a:xfrm>
            <a:off x="6179325" y="2257050"/>
            <a:ext cx="2066925" cy="800100"/>
          </a:xfrm>
          <a:prstGeom prst="rect">
            <a:avLst/>
          </a:prstGeom>
          <a:noFill/>
          <a:ln>
            <a:noFill/>
          </a:ln>
        </p:spPr>
      </p:pic>
      <p:sp>
        <p:nvSpPr>
          <p:cNvPr id="251" name="Google Shape;251;g3703edf5d3c_0_124"/>
          <p:cNvSpPr txBox="1"/>
          <p:nvPr>
            <p:ph idx="1" type="body"/>
          </p:nvPr>
        </p:nvSpPr>
        <p:spPr>
          <a:xfrm>
            <a:off x="345450" y="2257050"/>
            <a:ext cx="5772300" cy="10341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Font typeface="Arial"/>
              <a:buChar char="●"/>
            </a:pPr>
            <a:r>
              <a:rPr lang="en-GB" sz="1800">
                <a:latin typeface="Arial"/>
                <a:ea typeface="Arial"/>
                <a:cs typeface="Arial"/>
                <a:sym typeface="Arial"/>
              </a:rPr>
              <a:t>Hover over the ‘What’s on this page?’ icon on the dashboard for information and instructions</a:t>
            </a:r>
            <a:endParaRPr sz="1800">
              <a:latin typeface="Arial"/>
              <a:ea typeface="Arial"/>
              <a:cs typeface="Arial"/>
              <a:sym typeface="Arial"/>
            </a:endParaRPr>
          </a:p>
          <a:p>
            <a:pPr indent="0" lvl="0" marL="457200" rtl="0" algn="l">
              <a:lnSpc>
                <a:spcPct val="115000"/>
              </a:lnSpc>
              <a:spcBef>
                <a:spcPts val="0"/>
              </a:spcBef>
              <a:spcAft>
                <a:spcPts val="0"/>
              </a:spcAft>
              <a:buSzPts val="1200"/>
              <a:buNone/>
            </a:pPr>
            <a:r>
              <a:t/>
            </a:r>
            <a:endParaRPr sz="1800">
              <a:latin typeface="Arial"/>
              <a:ea typeface="Arial"/>
              <a:cs typeface="Arial"/>
              <a:sym typeface="Arial"/>
            </a:endParaRPr>
          </a:p>
        </p:txBody>
      </p:sp>
      <p:sp>
        <p:nvSpPr>
          <p:cNvPr id="252" name="Google Shape;252;g3703edf5d3c_0_124"/>
          <p:cNvSpPr txBox="1"/>
          <p:nvPr>
            <p:ph idx="1" type="body"/>
          </p:nvPr>
        </p:nvSpPr>
        <p:spPr>
          <a:xfrm>
            <a:off x="345450" y="3048950"/>
            <a:ext cx="7900800" cy="1625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Char char="●"/>
            </a:pPr>
            <a:r>
              <a:rPr lang="en-GB" sz="1800">
                <a:latin typeface="Arial"/>
                <a:ea typeface="Arial"/>
                <a:cs typeface="Arial"/>
                <a:sym typeface="Arial"/>
              </a:rPr>
              <a:t>Ask PHIT for help or share feedback: </a:t>
            </a:r>
            <a:r>
              <a:rPr lang="en-GB" sz="1800" u="sng">
                <a:solidFill>
                  <a:schemeClr val="hlink"/>
                </a:solidFill>
                <a:latin typeface="Arial"/>
                <a:ea typeface="Arial"/>
                <a:cs typeface="Arial"/>
                <a:sym typeface="Arial"/>
                <a:hlinkClick r:id="rId6"/>
              </a:rPr>
              <a:t>phit@hackney.gov.uk</a:t>
            </a:r>
            <a:r>
              <a:rPr lang="en-GB" sz="1800">
                <a:latin typeface="Arial"/>
                <a:ea typeface="Arial"/>
                <a:cs typeface="Arial"/>
                <a:sym typeface="Arial"/>
              </a:rPr>
              <a:t> </a:t>
            </a:r>
            <a:endParaRPr sz="18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D52"/>
        </a:solidFill>
      </p:bgPr>
    </p:bg>
    <p:spTree>
      <p:nvGrpSpPr>
        <p:cNvPr id="546" name="Shape 546"/>
        <p:cNvGrpSpPr/>
        <p:nvPr/>
      </p:nvGrpSpPr>
      <p:grpSpPr>
        <a:xfrm>
          <a:off x="0" y="0"/>
          <a:ext cx="0" cy="0"/>
          <a:chOff x="0" y="0"/>
          <a:chExt cx="0" cy="0"/>
        </a:xfrm>
      </p:grpSpPr>
      <p:pic>
        <p:nvPicPr>
          <p:cNvPr id="547" name="Google Shape;547;g371f04d116e_0_0"/>
          <p:cNvPicPr preferRelativeResize="0"/>
          <p:nvPr/>
        </p:nvPicPr>
        <p:blipFill rotWithShape="1">
          <a:blip r:embed="rId3">
            <a:alphaModFix/>
          </a:blip>
          <a:srcRect b="14757" l="5573" r="4965" t="17578"/>
          <a:stretch/>
        </p:blipFill>
        <p:spPr>
          <a:xfrm>
            <a:off x="-14100" y="138567"/>
            <a:ext cx="1274026" cy="287733"/>
          </a:xfrm>
          <a:prstGeom prst="rect">
            <a:avLst/>
          </a:prstGeom>
          <a:noFill/>
          <a:ln>
            <a:noFill/>
          </a:ln>
        </p:spPr>
      </p:pic>
      <p:sp>
        <p:nvSpPr>
          <p:cNvPr id="548" name="Google Shape;548;g371f04d116e_0_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Troubleshooting</a:t>
            </a:r>
            <a:endParaRPr>
              <a:latin typeface="Arial"/>
              <a:ea typeface="Arial"/>
              <a:cs typeface="Arial"/>
              <a:sym typeface="Arial"/>
            </a:endParaRPr>
          </a:p>
        </p:txBody>
      </p:sp>
      <p:sp>
        <p:nvSpPr>
          <p:cNvPr id="549" name="Google Shape;549;g371f04d116e_0_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g371f04d116e_0_353"/>
          <p:cNvPicPr preferRelativeResize="0"/>
          <p:nvPr/>
        </p:nvPicPr>
        <p:blipFill rotWithShape="1">
          <a:blip r:embed="rId3">
            <a:alphaModFix/>
          </a:blip>
          <a:srcRect b="0" l="0" r="0" t="6472"/>
          <a:stretch/>
        </p:blipFill>
        <p:spPr>
          <a:xfrm>
            <a:off x="4032500" y="2441475"/>
            <a:ext cx="1078975" cy="860775"/>
          </a:xfrm>
          <a:prstGeom prst="rect">
            <a:avLst/>
          </a:prstGeom>
          <a:noFill/>
          <a:ln>
            <a:noFill/>
          </a:ln>
        </p:spPr>
      </p:pic>
      <p:pic>
        <p:nvPicPr>
          <p:cNvPr id="555" name="Google Shape;555;g371f04d116e_0_353"/>
          <p:cNvPicPr preferRelativeResize="0"/>
          <p:nvPr/>
        </p:nvPicPr>
        <p:blipFill rotWithShape="1">
          <a:blip r:embed="rId4">
            <a:alphaModFix/>
          </a:blip>
          <a:srcRect b="0" l="7941" r="8460" t="0"/>
          <a:stretch/>
        </p:blipFill>
        <p:spPr>
          <a:xfrm>
            <a:off x="5111475" y="596650"/>
            <a:ext cx="3869400" cy="3294275"/>
          </a:xfrm>
          <a:prstGeom prst="rect">
            <a:avLst/>
          </a:prstGeom>
          <a:noFill/>
          <a:ln>
            <a:noFill/>
          </a:ln>
        </p:spPr>
      </p:pic>
      <p:sp>
        <p:nvSpPr>
          <p:cNvPr id="556" name="Google Shape;556;g371f04d116e_0_353"/>
          <p:cNvSpPr txBox="1"/>
          <p:nvPr>
            <p:ph idx="4294967295" type="title"/>
          </p:nvPr>
        </p:nvSpPr>
        <p:spPr>
          <a:xfrm>
            <a:off x="219975" y="213125"/>
            <a:ext cx="8433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I want to reset the filters</a:t>
            </a:r>
            <a:endParaRPr b="1">
              <a:latin typeface="Arial"/>
              <a:ea typeface="Arial"/>
              <a:cs typeface="Arial"/>
              <a:sym typeface="Arial"/>
            </a:endParaRPr>
          </a:p>
        </p:txBody>
      </p:sp>
      <p:sp>
        <p:nvSpPr>
          <p:cNvPr id="557" name="Google Shape;557;g371f04d116e_0_353"/>
          <p:cNvSpPr txBox="1"/>
          <p:nvPr>
            <p:ph idx="4294967295" type="body"/>
          </p:nvPr>
        </p:nvSpPr>
        <p:spPr>
          <a:xfrm>
            <a:off x="369600" y="1341725"/>
            <a:ext cx="3869400" cy="269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b="1" lang="en-GB">
                <a:latin typeface="Arial"/>
                <a:ea typeface="Arial"/>
                <a:cs typeface="Arial"/>
                <a:sym typeface="Arial"/>
              </a:rPr>
              <a:t>Solution:</a:t>
            </a:r>
            <a:endParaRPr b="1">
              <a:latin typeface="Arial"/>
              <a:ea typeface="Arial"/>
              <a:cs typeface="Arial"/>
              <a:sym typeface="Arial"/>
            </a:endParaRPr>
          </a:p>
          <a:p>
            <a:pPr indent="0" lvl="0" marL="0" rtl="0" algn="l">
              <a:lnSpc>
                <a:spcPct val="115000"/>
              </a:lnSpc>
              <a:spcBef>
                <a:spcPts val="1000"/>
              </a:spcBef>
              <a:spcAft>
                <a:spcPts val="0"/>
              </a:spcAft>
              <a:buNone/>
            </a:pPr>
            <a:r>
              <a:rPr lang="en-GB">
                <a:latin typeface="Arial"/>
                <a:ea typeface="Arial"/>
                <a:cs typeface="Arial"/>
                <a:sym typeface="Arial"/>
              </a:rPr>
              <a:t>Click the grey square with the curved arrow to return the dashboard page to the default filters.</a:t>
            </a:r>
            <a:endParaRPr>
              <a:latin typeface="Arial"/>
              <a:ea typeface="Arial"/>
              <a:cs typeface="Arial"/>
              <a:sym typeface="Arial"/>
            </a:endParaRPr>
          </a:p>
          <a:p>
            <a:pPr indent="0" lvl="0" marL="0" rtl="0" algn="l">
              <a:lnSpc>
                <a:spcPct val="115000"/>
              </a:lnSpc>
              <a:spcBef>
                <a:spcPts val="1000"/>
              </a:spcBef>
              <a:spcAft>
                <a:spcPts val="1000"/>
              </a:spcAft>
              <a:buNone/>
            </a:pPr>
            <a:r>
              <a:rPr lang="en-GB">
                <a:latin typeface="Arial"/>
                <a:ea typeface="Arial"/>
                <a:cs typeface="Arial"/>
                <a:sym typeface="Arial"/>
              </a:rPr>
              <a:t>(see red circle on image to the right)</a:t>
            </a:r>
            <a:endParaRPr>
              <a:latin typeface="Arial"/>
              <a:ea typeface="Arial"/>
              <a:cs typeface="Arial"/>
              <a:sym typeface="Arial"/>
            </a:endParaRPr>
          </a:p>
        </p:txBody>
      </p:sp>
      <p:sp>
        <p:nvSpPr>
          <p:cNvPr id="558" name="Google Shape;558;g371f04d116e_0_353"/>
          <p:cNvSpPr/>
          <p:nvPr/>
        </p:nvSpPr>
        <p:spPr>
          <a:xfrm>
            <a:off x="6120000" y="626525"/>
            <a:ext cx="391500" cy="3423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cxnSp>
        <p:nvCxnSpPr>
          <p:cNvPr id="559" name="Google Shape;559;g371f04d116e_0_353"/>
          <p:cNvCxnSpPr>
            <a:stCxn id="560" idx="0"/>
            <a:endCxn id="558" idx="2"/>
          </p:cNvCxnSpPr>
          <p:nvPr/>
        </p:nvCxnSpPr>
        <p:spPr>
          <a:xfrm flipH="1" rot="10800000">
            <a:off x="4462275" y="797600"/>
            <a:ext cx="1657800" cy="1690500"/>
          </a:xfrm>
          <a:prstGeom prst="straightConnector1">
            <a:avLst/>
          </a:prstGeom>
          <a:noFill/>
          <a:ln cap="flat" cmpd="sng" w="9525">
            <a:solidFill>
              <a:srgbClr val="81312F"/>
            </a:solidFill>
            <a:prstDash val="solid"/>
            <a:round/>
            <a:headEnd len="med" w="med" type="none"/>
            <a:tailEnd len="med" w="med" type="triangle"/>
          </a:ln>
        </p:spPr>
      </p:cxnSp>
      <p:sp>
        <p:nvSpPr>
          <p:cNvPr id="560" name="Google Shape;560;g371f04d116e_0_353"/>
          <p:cNvSpPr/>
          <p:nvPr/>
        </p:nvSpPr>
        <p:spPr>
          <a:xfrm>
            <a:off x="4308525" y="2488100"/>
            <a:ext cx="307500" cy="2511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D52"/>
        </a:solidFill>
      </p:bgPr>
    </p:bg>
    <p:spTree>
      <p:nvGrpSpPr>
        <p:cNvPr id="256" name="Shape 256"/>
        <p:cNvGrpSpPr/>
        <p:nvPr/>
      </p:nvGrpSpPr>
      <p:grpSpPr>
        <a:xfrm>
          <a:off x="0" y="0"/>
          <a:ext cx="0" cy="0"/>
          <a:chOff x="0" y="0"/>
          <a:chExt cx="0" cy="0"/>
        </a:xfrm>
      </p:grpSpPr>
      <p:pic>
        <p:nvPicPr>
          <p:cNvPr id="257" name="Google Shape;257;g3703edf5d3c_0_242"/>
          <p:cNvPicPr preferRelativeResize="0"/>
          <p:nvPr/>
        </p:nvPicPr>
        <p:blipFill rotWithShape="1">
          <a:blip r:embed="rId3">
            <a:alphaModFix/>
          </a:blip>
          <a:srcRect b="14757" l="5572" r="4965" t="17578"/>
          <a:stretch/>
        </p:blipFill>
        <p:spPr>
          <a:xfrm>
            <a:off x="-14100" y="138567"/>
            <a:ext cx="1274026" cy="287733"/>
          </a:xfrm>
          <a:prstGeom prst="rect">
            <a:avLst/>
          </a:prstGeom>
          <a:noFill/>
          <a:ln>
            <a:noFill/>
          </a:ln>
        </p:spPr>
      </p:pic>
      <p:sp>
        <p:nvSpPr>
          <p:cNvPr id="258" name="Google Shape;258;g3703edf5d3c_0_242"/>
          <p:cNvSpPr txBox="1"/>
          <p:nvPr>
            <p:ph type="ctrTitle"/>
          </p:nvPr>
        </p:nvSpPr>
        <p:spPr>
          <a:xfrm>
            <a:off x="311575"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600"/>
              <a:buNone/>
            </a:pPr>
            <a:r>
              <a:rPr lang="en-GB">
                <a:latin typeface="Arial"/>
                <a:ea typeface="Arial"/>
                <a:cs typeface="Arial"/>
                <a:sym typeface="Arial"/>
              </a:rPr>
              <a:t>Navigating the dashboard</a:t>
            </a:r>
            <a:endParaRPr>
              <a:latin typeface="Arial"/>
              <a:ea typeface="Arial"/>
              <a:cs typeface="Arial"/>
              <a:sym typeface="Arial"/>
            </a:endParaRPr>
          </a:p>
        </p:txBody>
      </p:sp>
      <p:sp>
        <p:nvSpPr>
          <p:cNvPr id="259" name="Google Shape;259;g3703edf5d3c_0_2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g3703edf5d3c_0_544"/>
          <p:cNvSpPr txBox="1"/>
          <p:nvPr>
            <p:ph type="title"/>
          </p:nvPr>
        </p:nvSpPr>
        <p:spPr>
          <a:xfrm>
            <a:off x="281100" y="390450"/>
            <a:ext cx="4130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Dashboard pages</a:t>
            </a:r>
            <a:endParaRPr b="1">
              <a:latin typeface="Arial"/>
              <a:ea typeface="Arial"/>
              <a:cs typeface="Arial"/>
              <a:sym typeface="Arial"/>
            </a:endParaRPr>
          </a:p>
        </p:txBody>
      </p:sp>
      <p:sp>
        <p:nvSpPr>
          <p:cNvPr id="265" name="Google Shape;265;g3703edf5d3c_0_544"/>
          <p:cNvSpPr txBox="1"/>
          <p:nvPr>
            <p:ph idx="1" type="body"/>
          </p:nvPr>
        </p:nvSpPr>
        <p:spPr>
          <a:xfrm>
            <a:off x="397325" y="873500"/>
            <a:ext cx="8597700" cy="37857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3"/>
              </a:rPr>
              <a:t>Population trends - filters</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4"/>
              </a:rPr>
              <a:t>Population trends- visuals</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5"/>
              </a:rPr>
              <a:t>Births, deaths, migration - filters</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6"/>
              </a:rPr>
              <a:t>Births, deaths, migration - visuals</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7"/>
              </a:rPr>
              <a:t>Ethnic mix - filters</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8"/>
              </a:rPr>
              <a:t>Ethnic mix - visuals</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9"/>
              </a:rPr>
              <a:t>Life and healthy life expectancy - filters</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10"/>
              </a:rPr>
              <a:t>Life and healthy life expectancy - visuals</a:t>
            </a:r>
            <a:endParaRPr sz="1800">
              <a:latin typeface="Arial"/>
              <a:ea typeface="Arial"/>
              <a:cs typeface="Arial"/>
              <a:sym typeface="Arial"/>
            </a:endParaRPr>
          </a:p>
          <a:p>
            <a:pPr indent="-342900" lvl="0" marL="457200" rtl="0" algn="l">
              <a:lnSpc>
                <a:spcPct val="115000"/>
              </a:lnSpc>
              <a:spcBef>
                <a:spcPts val="1000"/>
              </a:spcBef>
              <a:spcAft>
                <a:spcPts val="0"/>
              </a:spcAft>
              <a:buSzPts val="1800"/>
              <a:buFont typeface="Arial"/>
              <a:buChar char="●"/>
            </a:pPr>
            <a:r>
              <a:rPr lang="en-GB" sz="1800" u="sng">
                <a:solidFill>
                  <a:schemeClr val="hlink"/>
                </a:solidFill>
                <a:latin typeface="Arial"/>
                <a:ea typeface="Arial"/>
                <a:cs typeface="Arial"/>
                <a:sym typeface="Arial"/>
                <a:hlinkClick action="ppaction://hlinksldjump" r:id="rId11"/>
              </a:rPr>
              <a:t>Further information</a:t>
            </a:r>
            <a:endParaRPr>
              <a:latin typeface="Arial"/>
              <a:ea typeface="Arial"/>
              <a:cs typeface="Arial"/>
              <a:sym typeface="Arial"/>
            </a:endParaRPr>
          </a:p>
        </p:txBody>
      </p:sp>
      <p:pic>
        <p:nvPicPr>
          <p:cNvPr id="266" name="Google Shape;266;g3703edf5d3c_0_544"/>
          <p:cNvPicPr preferRelativeResize="0"/>
          <p:nvPr/>
        </p:nvPicPr>
        <p:blipFill rotWithShape="1">
          <a:blip r:embed="rId12">
            <a:alphaModFix/>
          </a:blip>
          <a:srcRect b="0" l="0" r="0" t="0"/>
          <a:stretch/>
        </p:blipFill>
        <p:spPr>
          <a:xfrm>
            <a:off x="-1400" y="150025"/>
            <a:ext cx="1394828" cy="281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g3703edf5d3c_0_248"/>
          <p:cNvPicPr preferRelativeResize="0"/>
          <p:nvPr/>
        </p:nvPicPr>
        <p:blipFill>
          <a:blip r:embed="rId3">
            <a:alphaModFix/>
          </a:blip>
          <a:stretch>
            <a:fillRect/>
          </a:stretch>
        </p:blipFill>
        <p:spPr>
          <a:xfrm>
            <a:off x="2011075" y="335976"/>
            <a:ext cx="4829600" cy="4064826"/>
          </a:xfrm>
          <a:prstGeom prst="rect">
            <a:avLst/>
          </a:prstGeom>
          <a:noFill/>
          <a:ln>
            <a:noFill/>
          </a:ln>
        </p:spPr>
      </p:pic>
      <p:sp>
        <p:nvSpPr>
          <p:cNvPr id="272" name="Google Shape;272;g3703edf5d3c_0_248"/>
          <p:cNvSpPr/>
          <p:nvPr/>
        </p:nvSpPr>
        <p:spPr>
          <a:xfrm>
            <a:off x="451150" y="842900"/>
            <a:ext cx="1314900" cy="62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Click this link to view other PHIT dashboards</a:t>
            </a:r>
            <a:endParaRPr b="0" i="0" sz="1200" u="none" cap="none" strike="noStrike">
              <a:solidFill>
                <a:srgbClr val="000000"/>
              </a:solidFill>
              <a:latin typeface="Arial"/>
              <a:ea typeface="Arial"/>
              <a:cs typeface="Arial"/>
              <a:sym typeface="Arial"/>
            </a:endParaRPr>
          </a:p>
        </p:txBody>
      </p:sp>
      <p:cxnSp>
        <p:nvCxnSpPr>
          <p:cNvPr id="273" name="Google Shape;273;g3703edf5d3c_0_248"/>
          <p:cNvCxnSpPr>
            <a:stCxn id="272" idx="3"/>
          </p:cNvCxnSpPr>
          <p:nvPr/>
        </p:nvCxnSpPr>
        <p:spPr>
          <a:xfrm flipH="1" rot="10800000">
            <a:off x="1766050" y="567650"/>
            <a:ext cx="1718700" cy="587100"/>
          </a:xfrm>
          <a:prstGeom prst="straightConnector1">
            <a:avLst/>
          </a:prstGeom>
          <a:noFill/>
          <a:ln cap="flat" cmpd="sng" w="9525">
            <a:solidFill>
              <a:schemeClr val="dk2"/>
            </a:solidFill>
            <a:prstDash val="solid"/>
            <a:round/>
            <a:headEnd len="sm" w="sm" type="none"/>
            <a:tailEnd len="med" w="med" type="triangle"/>
          </a:ln>
        </p:spPr>
      </p:cxnSp>
      <p:sp>
        <p:nvSpPr>
          <p:cNvPr id="274" name="Google Shape;274;g3703edf5d3c_0_248"/>
          <p:cNvSpPr/>
          <p:nvPr/>
        </p:nvSpPr>
        <p:spPr>
          <a:xfrm>
            <a:off x="7211550" y="573925"/>
            <a:ext cx="1612200" cy="62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Click these grey boxes to move to the different pages</a:t>
            </a:r>
            <a:endParaRPr b="0" i="0" sz="1200" u="none" cap="none" strike="noStrike">
              <a:solidFill>
                <a:srgbClr val="000000"/>
              </a:solidFill>
              <a:latin typeface="Arial"/>
              <a:ea typeface="Arial"/>
              <a:cs typeface="Arial"/>
              <a:sym typeface="Arial"/>
            </a:endParaRPr>
          </a:p>
        </p:txBody>
      </p:sp>
      <p:cxnSp>
        <p:nvCxnSpPr>
          <p:cNvPr id="275" name="Google Shape;275;g3703edf5d3c_0_248"/>
          <p:cNvCxnSpPr>
            <a:stCxn id="274" idx="1"/>
          </p:cNvCxnSpPr>
          <p:nvPr/>
        </p:nvCxnSpPr>
        <p:spPr>
          <a:xfrm flipH="1">
            <a:off x="6218550" y="885775"/>
            <a:ext cx="993000" cy="30600"/>
          </a:xfrm>
          <a:prstGeom prst="straightConnector1">
            <a:avLst/>
          </a:prstGeom>
          <a:noFill/>
          <a:ln cap="flat" cmpd="sng" w="9525">
            <a:solidFill>
              <a:schemeClr val="dk2"/>
            </a:solidFill>
            <a:prstDash val="solid"/>
            <a:round/>
            <a:headEnd len="sm" w="sm" type="none"/>
            <a:tailEnd len="med" w="med" type="triangle"/>
          </a:ln>
        </p:spPr>
      </p:cxnSp>
      <p:sp>
        <p:nvSpPr>
          <p:cNvPr id="276" name="Google Shape;276;g3703edf5d3c_0_248"/>
          <p:cNvSpPr/>
          <p:nvPr/>
        </p:nvSpPr>
        <p:spPr>
          <a:xfrm>
            <a:off x="507625" y="2806150"/>
            <a:ext cx="1863900" cy="113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These light blue boxes correspond to the different dashboard pages and the grey boxes at the top of the page</a:t>
            </a:r>
            <a:endParaRPr b="0" i="0" sz="1200" u="none" cap="none" strike="noStrike">
              <a:solidFill>
                <a:srgbClr val="000000"/>
              </a:solidFill>
              <a:latin typeface="Arial"/>
              <a:ea typeface="Arial"/>
              <a:cs typeface="Arial"/>
              <a:sym typeface="Arial"/>
            </a:endParaRPr>
          </a:p>
        </p:txBody>
      </p:sp>
      <p:cxnSp>
        <p:nvCxnSpPr>
          <p:cNvPr id="277" name="Google Shape;277;g3703edf5d3c_0_248"/>
          <p:cNvCxnSpPr>
            <a:stCxn id="276" idx="3"/>
          </p:cNvCxnSpPr>
          <p:nvPr/>
        </p:nvCxnSpPr>
        <p:spPr>
          <a:xfrm flipH="1" rot="10800000">
            <a:off x="2371525" y="3362800"/>
            <a:ext cx="648300" cy="8700"/>
          </a:xfrm>
          <a:prstGeom prst="straightConnector1">
            <a:avLst/>
          </a:prstGeom>
          <a:noFill/>
          <a:ln cap="flat" cmpd="sng" w="9525">
            <a:solidFill>
              <a:schemeClr val="dk2"/>
            </a:solidFill>
            <a:prstDash val="solid"/>
            <a:round/>
            <a:headEnd len="sm" w="sm" type="none"/>
            <a:tailEnd len="med" w="med" type="triangle"/>
          </a:ln>
        </p:spPr>
      </p:cxnSp>
      <p:sp>
        <p:nvSpPr>
          <p:cNvPr id="278" name="Google Shape;278;g3703edf5d3c_0_248"/>
          <p:cNvSpPr/>
          <p:nvPr/>
        </p:nvSpPr>
        <p:spPr>
          <a:xfrm>
            <a:off x="7167375" y="169285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Hover over the ‘What’s on this page?’ icon - this is bring up a pop out box that explains each page</a:t>
            </a:r>
            <a:endParaRPr b="0" i="0" sz="1200" u="none" cap="none" strike="noStrike">
              <a:solidFill>
                <a:srgbClr val="000000"/>
              </a:solidFill>
              <a:latin typeface="Arial"/>
              <a:ea typeface="Arial"/>
              <a:cs typeface="Arial"/>
              <a:sym typeface="Arial"/>
            </a:endParaRPr>
          </a:p>
        </p:txBody>
      </p:sp>
      <p:cxnSp>
        <p:nvCxnSpPr>
          <p:cNvPr id="279" name="Google Shape;279;g3703edf5d3c_0_248"/>
          <p:cNvCxnSpPr>
            <a:stCxn id="278" idx="1"/>
          </p:cNvCxnSpPr>
          <p:nvPr/>
        </p:nvCxnSpPr>
        <p:spPr>
          <a:xfrm rot="10800000">
            <a:off x="6738375" y="1515550"/>
            <a:ext cx="429000" cy="642300"/>
          </a:xfrm>
          <a:prstGeom prst="straightConnector1">
            <a:avLst/>
          </a:prstGeom>
          <a:noFill/>
          <a:ln cap="flat" cmpd="sng" w="9525">
            <a:solidFill>
              <a:schemeClr val="dk2"/>
            </a:solidFill>
            <a:prstDash val="solid"/>
            <a:round/>
            <a:headEnd len="sm" w="sm" type="none"/>
            <a:tailEnd len="med" w="med" type="triangle"/>
          </a:ln>
        </p:spPr>
      </p:cxnSp>
      <p:sp>
        <p:nvSpPr>
          <p:cNvPr id="280" name="Google Shape;280;g3703edf5d3c_0_248"/>
          <p:cNvSpPr/>
          <p:nvPr/>
        </p:nvSpPr>
        <p:spPr>
          <a:xfrm>
            <a:off x="7085700" y="3215175"/>
            <a:ext cx="1863900" cy="81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Click the PHIT logo to be taken to the City and Hackney Public Health website</a:t>
            </a:r>
            <a:endParaRPr b="0" i="0" sz="1200" u="none" cap="none" strike="noStrike">
              <a:solidFill>
                <a:srgbClr val="000000"/>
              </a:solidFill>
              <a:latin typeface="Arial"/>
              <a:ea typeface="Arial"/>
              <a:cs typeface="Arial"/>
              <a:sym typeface="Arial"/>
            </a:endParaRPr>
          </a:p>
        </p:txBody>
      </p:sp>
      <p:cxnSp>
        <p:nvCxnSpPr>
          <p:cNvPr id="281" name="Google Shape;281;g3703edf5d3c_0_248"/>
          <p:cNvCxnSpPr>
            <a:stCxn id="280" idx="1"/>
          </p:cNvCxnSpPr>
          <p:nvPr/>
        </p:nvCxnSpPr>
        <p:spPr>
          <a:xfrm flipH="1">
            <a:off x="5992800" y="3621975"/>
            <a:ext cx="1092900" cy="431100"/>
          </a:xfrm>
          <a:prstGeom prst="straightConnector1">
            <a:avLst/>
          </a:prstGeom>
          <a:noFill/>
          <a:ln cap="flat" cmpd="sng" w="9525">
            <a:solidFill>
              <a:schemeClr val="dk2"/>
            </a:solidFill>
            <a:prstDash val="solid"/>
            <a:round/>
            <a:headEnd len="sm" w="sm" type="none"/>
            <a:tailEnd len="med" w="med" type="triangle"/>
          </a:ln>
        </p:spPr>
      </p:cxnSp>
      <p:sp>
        <p:nvSpPr>
          <p:cNvPr id="282" name="Google Shape;282;g3703edf5d3c_0_248"/>
          <p:cNvSpPr txBox="1"/>
          <p:nvPr>
            <p:ph idx="4294967295" type="title"/>
          </p:nvPr>
        </p:nvSpPr>
        <p:spPr>
          <a:xfrm>
            <a:off x="177350" y="30575"/>
            <a:ext cx="20967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Start page</a:t>
            </a:r>
            <a:endParaRPr b="1">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g3703edf5d3c_0_262"/>
          <p:cNvPicPr preferRelativeResize="0"/>
          <p:nvPr/>
        </p:nvPicPr>
        <p:blipFill>
          <a:blip r:embed="rId3">
            <a:alphaModFix/>
          </a:blip>
          <a:stretch>
            <a:fillRect/>
          </a:stretch>
        </p:blipFill>
        <p:spPr>
          <a:xfrm>
            <a:off x="1857776" y="591650"/>
            <a:ext cx="5716474" cy="4195626"/>
          </a:xfrm>
          <a:prstGeom prst="rect">
            <a:avLst/>
          </a:prstGeom>
          <a:noFill/>
          <a:ln>
            <a:noFill/>
          </a:ln>
        </p:spPr>
      </p:pic>
      <p:sp>
        <p:nvSpPr>
          <p:cNvPr id="288" name="Google Shape;288;g3703edf5d3c_0_262"/>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Hover over the ‘What’s on this page?’ icon - this is bring up a pop out box that explains each page</a:t>
            </a:r>
            <a:endParaRPr b="0" i="0" sz="1200" u="none" cap="none" strike="noStrike">
              <a:solidFill>
                <a:srgbClr val="000000"/>
              </a:solidFill>
              <a:latin typeface="Arial"/>
              <a:ea typeface="Arial"/>
              <a:cs typeface="Arial"/>
              <a:sym typeface="Arial"/>
            </a:endParaRPr>
          </a:p>
        </p:txBody>
      </p:sp>
      <p:cxnSp>
        <p:nvCxnSpPr>
          <p:cNvPr id="289" name="Google Shape;289;g3703edf5d3c_0_262"/>
          <p:cNvCxnSpPr>
            <a:stCxn id="288" idx="1"/>
          </p:cNvCxnSpPr>
          <p:nvPr/>
        </p:nvCxnSpPr>
        <p:spPr>
          <a:xfrm flipH="1">
            <a:off x="6610200" y="867400"/>
            <a:ext cx="569400" cy="454800"/>
          </a:xfrm>
          <a:prstGeom prst="straightConnector1">
            <a:avLst/>
          </a:prstGeom>
          <a:noFill/>
          <a:ln cap="flat" cmpd="sng" w="9525">
            <a:solidFill>
              <a:schemeClr val="dk2"/>
            </a:solidFill>
            <a:prstDash val="solid"/>
            <a:round/>
            <a:headEnd len="sm" w="sm" type="none"/>
            <a:tailEnd len="med" w="med" type="triangle"/>
          </a:ln>
        </p:spPr>
      </p:cxnSp>
      <p:sp>
        <p:nvSpPr>
          <p:cNvPr id="290" name="Google Shape;290;g3703edf5d3c_0_262"/>
          <p:cNvSpPr/>
          <p:nvPr/>
        </p:nvSpPr>
        <p:spPr>
          <a:xfrm>
            <a:off x="696175" y="1136475"/>
            <a:ext cx="1565400" cy="45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Drop down box to change the years</a:t>
            </a:r>
            <a:endParaRPr b="0" i="0" sz="1200" u="none" cap="none" strike="noStrike">
              <a:solidFill>
                <a:srgbClr val="000000"/>
              </a:solidFill>
              <a:latin typeface="Arial"/>
              <a:ea typeface="Arial"/>
              <a:cs typeface="Arial"/>
              <a:sym typeface="Arial"/>
            </a:endParaRPr>
          </a:p>
        </p:txBody>
      </p:sp>
      <p:sp>
        <p:nvSpPr>
          <p:cNvPr id="291" name="Google Shape;291;g3703edf5d3c_0_262"/>
          <p:cNvSpPr/>
          <p:nvPr/>
        </p:nvSpPr>
        <p:spPr>
          <a:xfrm>
            <a:off x="7138550" y="280322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Drop down box to change the </a:t>
            </a:r>
            <a:r>
              <a:rPr lang="en-GB" sz="1200"/>
              <a:t>age group</a:t>
            </a:r>
            <a:endParaRPr b="0" i="0" sz="1200" u="none" cap="none" strike="noStrike">
              <a:solidFill>
                <a:srgbClr val="000000"/>
              </a:solidFill>
              <a:latin typeface="Arial"/>
              <a:ea typeface="Arial"/>
              <a:cs typeface="Arial"/>
              <a:sym typeface="Arial"/>
            </a:endParaRPr>
          </a:p>
        </p:txBody>
      </p:sp>
      <p:sp>
        <p:nvSpPr>
          <p:cNvPr id="292" name="Google Shape;292;g3703edf5d3c_0_262"/>
          <p:cNvSpPr/>
          <p:nvPr/>
        </p:nvSpPr>
        <p:spPr>
          <a:xfrm>
            <a:off x="7295300" y="1503425"/>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Drop down box to change the sex (persons, female, male)</a:t>
            </a:r>
            <a:endParaRPr b="0" i="0" sz="1200" u="none" cap="none" strike="noStrike">
              <a:solidFill>
                <a:srgbClr val="000000"/>
              </a:solidFill>
              <a:latin typeface="Arial"/>
              <a:ea typeface="Arial"/>
              <a:cs typeface="Arial"/>
              <a:sym typeface="Arial"/>
            </a:endParaRPr>
          </a:p>
        </p:txBody>
      </p:sp>
      <p:cxnSp>
        <p:nvCxnSpPr>
          <p:cNvPr id="293" name="Google Shape;293;g3703edf5d3c_0_262"/>
          <p:cNvCxnSpPr>
            <a:stCxn id="292" idx="1"/>
          </p:cNvCxnSpPr>
          <p:nvPr/>
        </p:nvCxnSpPr>
        <p:spPr>
          <a:xfrm rot="10800000">
            <a:off x="6465500" y="1881875"/>
            <a:ext cx="829800" cy="9600"/>
          </a:xfrm>
          <a:prstGeom prst="straightConnector1">
            <a:avLst/>
          </a:prstGeom>
          <a:noFill/>
          <a:ln cap="flat" cmpd="sng" w="9525">
            <a:solidFill>
              <a:schemeClr val="dk2"/>
            </a:solidFill>
            <a:prstDash val="solid"/>
            <a:round/>
            <a:headEnd len="sm" w="sm" type="none"/>
            <a:tailEnd len="med" w="med" type="triangle"/>
          </a:ln>
        </p:spPr>
      </p:cxnSp>
      <p:cxnSp>
        <p:nvCxnSpPr>
          <p:cNvPr id="294" name="Google Shape;294;g3703edf5d3c_0_262"/>
          <p:cNvCxnSpPr>
            <a:stCxn id="290" idx="3"/>
          </p:cNvCxnSpPr>
          <p:nvPr/>
        </p:nvCxnSpPr>
        <p:spPr>
          <a:xfrm>
            <a:off x="2261575" y="1365675"/>
            <a:ext cx="450000" cy="516000"/>
          </a:xfrm>
          <a:prstGeom prst="straightConnector1">
            <a:avLst/>
          </a:prstGeom>
          <a:noFill/>
          <a:ln cap="flat" cmpd="sng" w="9525">
            <a:solidFill>
              <a:schemeClr val="dk2"/>
            </a:solidFill>
            <a:prstDash val="solid"/>
            <a:round/>
            <a:headEnd len="sm" w="sm" type="none"/>
            <a:tailEnd len="med" w="med" type="triangle"/>
          </a:ln>
        </p:spPr>
      </p:cxnSp>
      <p:cxnSp>
        <p:nvCxnSpPr>
          <p:cNvPr id="295" name="Google Shape;295;g3703edf5d3c_0_262"/>
          <p:cNvCxnSpPr>
            <a:stCxn id="291" idx="1"/>
          </p:cNvCxnSpPr>
          <p:nvPr/>
        </p:nvCxnSpPr>
        <p:spPr>
          <a:xfrm rot="10800000">
            <a:off x="5519750" y="2132575"/>
            <a:ext cx="1618800" cy="1058700"/>
          </a:xfrm>
          <a:prstGeom prst="straightConnector1">
            <a:avLst/>
          </a:prstGeom>
          <a:noFill/>
          <a:ln cap="flat" cmpd="sng" w="9525">
            <a:solidFill>
              <a:schemeClr val="dk2"/>
            </a:solidFill>
            <a:prstDash val="solid"/>
            <a:round/>
            <a:headEnd len="sm" w="sm" type="none"/>
            <a:tailEnd len="med" w="med" type="triangle"/>
          </a:ln>
        </p:spPr>
      </p:cxnSp>
      <p:sp>
        <p:nvSpPr>
          <p:cNvPr id="296" name="Google Shape;296;g3703edf5d3c_0_262"/>
          <p:cNvSpPr/>
          <p:nvPr/>
        </p:nvSpPr>
        <p:spPr>
          <a:xfrm>
            <a:off x="338275" y="2739375"/>
            <a:ext cx="17616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Select ward or </a:t>
            </a:r>
            <a:r>
              <a:rPr lang="en-GB" sz="1200"/>
              <a:t>local authority </a:t>
            </a:r>
            <a:r>
              <a:rPr b="0" i="0" lang="en-GB" sz="1200" u="none" cap="none" strike="noStrike">
                <a:solidFill>
                  <a:srgbClr val="000000"/>
                </a:solidFill>
                <a:latin typeface="Arial"/>
                <a:ea typeface="Arial"/>
                <a:cs typeface="Arial"/>
                <a:sym typeface="Arial"/>
              </a:rPr>
              <a:t>to change the map breakdown</a:t>
            </a:r>
            <a:endParaRPr b="0" i="0" sz="1200" u="none" cap="none" strike="noStrike">
              <a:solidFill>
                <a:srgbClr val="000000"/>
              </a:solidFill>
              <a:latin typeface="Arial"/>
              <a:ea typeface="Arial"/>
              <a:cs typeface="Arial"/>
              <a:sym typeface="Arial"/>
            </a:endParaRPr>
          </a:p>
        </p:txBody>
      </p:sp>
      <p:cxnSp>
        <p:nvCxnSpPr>
          <p:cNvPr id="297" name="Google Shape;297;g3703edf5d3c_0_262"/>
          <p:cNvCxnSpPr>
            <a:stCxn id="296" idx="3"/>
          </p:cNvCxnSpPr>
          <p:nvPr/>
        </p:nvCxnSpPr>
        <p:spPr>
          <a:xfrm flipH="1" rot="10800000">
            <a:off x="2099875" y="2567025"/>
            <a:ext cx="582900" cy="560400"/>
          </a:xfrm>
          <a:prstGeom prst="straightConnector1">
            <a:avLst/>
          </a:prstGeom>
          <a:noFill/>
          <a:ln cap="flat" cmpd="sng" w="9525">
            <a:solidFill>
              <a:schemeClr val="dk2"/>
            </a:solidFill>
            <a:prstDash val="solid"/>
            <a:round/>
            <a:headEnd len="sm" w="sm" type="none"/>
            <a:tailEnd len="med" w="med" type="triangle"/>
          </a:ln>
        </p:spPr>
      </p:cxnSp>
      <p:sp>
        <p:nvSpPr>
          <p:cNvPr id="298" name="Google Shape;298;g3703edf5d3c_0_262"/>
          <p:cNvSpPr/>
          <p:nvPr/>
        </p:nvSpPr>
        <p:spPr>
          <a:xfrm>
            <a:off x="451150" y="3913575"/>
            <a:ext cx="18105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Select the ward/</a:t>
            </a:r>
            <a:r>
              <a:rPr lang="en-GB" sz="1200"/>
              <a:t>borough</a:t>
            </a:r>
            <a:r>
              <a:rPr b="0" i="0" lang="en-GB" sz="1200" u="none" cap="none" strike="noStrike">
                <a:solidFill>
                  <a:srgbClr val="000000"/>
                </a:solidFill>
                <a:latin typeface="Arial"/>
                <a:ea typeface="Arial"/>
                <a:cs typeface="Arial"/>
                <a:sym typeface="Arial"/>
              </a:rPr>
              <a:t> on the map you’re interested in to show data for this area </a:t>
            </a:r>
            <a:endParaRPr b="0" i="0" sz="1200" u="none" cap="none" strike="noStrike">
              <a:solidFill>
                <a:srgbClr val="000000"/>
              </a:solidFill>
              <a:latin typeface="Arial"/>
              <a:ea typeface="Arial"/>
              <a:cs typeface="Arial"/>
              <a:sym typeface="Arial"/>
            </a:endParaRPr>
          </a:p>
        </p:txBody>
      </p:sp>
      <p:cxnSp>
        <p:nvCxnSpPr>
          <p:cNvPr id="299" name="Google Shape;299;g3703edf5d3c_0_262"/>
          <p:cNvCxnSpPr>
            <a:stCxn id="298" idx="3"/>
          </p:cNvCxnSpPr>
          <p:nvPr/>
        </p:nvCxnSpPr>
        <p:spPr>
          <a:xfrm flipH="1" rot="10800000">
            <a:off x="2261650" y="3213375"/>
            <a:ext cx="1048200" cy="1165200"/>
          </a:xfrm>
          <a:prstGeom prst="straightConnector1">
            <a:avLst/>
          </a:prstGeom>
          <a:noFill/>
          <a:ln cap="flat" cmpd="sng" w="9525">
            <a:solidFill>
              <a:schemeClr val="dk2"/>
            </a:solidFill>
            <a:prstDash val="solid"/>
            <a:round/>
            <a:headEnd len="sm" w="sm" type="none"/>
            <a:tailEnd len="med" w="med" type="triangle"/>
          </a:ln>
        </p:spPr>
      </p:cxnSp>
      <p:sp>
        <p:nvSpPr>
          <p:cNvPr id="300" name="Google Shape;300;g3703edf5d3c_0_262"/>
          <p:cNvSpPr txBox="1"/>
          <p:nvPr>
            <p:ph idx="4294967295" type="title"/>
          </p:nvPr>
        </p:nvSpPr>
        <p:spPr>
          <a:xfrm>
            <a:off x="48900" y="0"/>
            <a:ext cx="4347000" cy="755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5714"/>
              <a:buNone/>
            </a:pPr>
            <a:r>
              <a:rPr b="1" lang="en-GB">
                <a:latin typeface="Arial"/>
                <a:ea typeface="Arial"/>
                <a:cs typeface="Arial"/>
                <a:sym typeface="Arial"/>
              </a:rPr>
              <a:t>Population trends</a:t>
            </a:r>
            <a:r>
              <a:rPr b="1" lang="en-GB">
                <a:latin typeface="Arial"/>
                <a:ea typeface="Arial"/>
                <a:cs typeface="Arial"/>
                <a:sym typeface="Arial"/>
              </a:rPr>
              <a:t> - Filters</a:t>
            </a:r>
            <a:endParaRPr b="1">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g3703edf5d3c_0_288"/>
          <p:cNvPicPr preferRelativeResize="0"/>
          <p:nvPr/>
        </p:nvPicPr>
        <p:blipFill>
          <a:blip r:embed="rId3">
            <a:alphaModFix/>
          </a:blip>
          <a:stretch>
            <a:fillRect/>
          </a:stretch>
        </p:blipFill>
        <p:spPr>
          <a:xfrm>
            <a:off x="1857776" y="591650"/>
            <a:ext cx="5716474" cy="4195626"/>
          </a:xfrm>
          <a:prstGeom prst="rect">
            <a:avLst/>
          </a:prstGeom>
          <a:noFill/>
          <a:ln>
            <a:noFill/>
          </a:ln>
        </p:spPr>
      </p:pic>
      <p:sp>
        <p:nvSpPr>
          <p:cNvPr id="306" name="Google Shape;306;g3703edf5d3c_0_288"/>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Hover over the ‘What’s on this page?’ icon - this is bring up a pop out box that explains each page</a:t>
            </a:r>
            <a:endParaRPr b="0" i="0" sz="1200" u="none" cap="none" strike="noStrike">
              <a:solidFill>
                <a:srgbClr val="000000"/>
              </a:solidFill>
              <a:latin typeface="Arial"/>
              <a:ea typeface="Arial"/>
              <a:cs typeface="Arial"/>
              <a:sym typeface="Arial"/>
            </a:endParaRPr>
          </a:p>
        </p:txBody>
      </p:sp>
      <p:cxnSp>
        <p:nvCxnSpPr>
          <p:cNvPr id="307" name="Google Shape;307;g3703edf5d3c_0_288"/>
          <p:cNvCxnSpPr>
            <a:stCxn id="306" idx="1"/>
          </p:cNvCxnSpPr>
          <p:nvPr/>
        </p:nvCxnSpPr>
        <p:spPr>
          <a:xfrm flipH="1">
            <a:off x="6562200" y="867400"/>
            <a:ext cx="617400" cy="367800"/>
          </a:xfrm>
          <a:prstGeom prst="straightConnector1">
            <a:avLst/>
          </a:prstGeom>
          <a:noFill/>
          <a:ln cap="flat" cmpd="sng" w="9525">
            <a:solidFill>
              <a:schemeClr val="dk2"/>
            </a:solidFill>
            <a:prstDash val="solid"/>
            <a:round/>
            <a:headEnd len="sm" w="sm" type="none"/>
            <a:tailEnd len="med" w="med" type="triangle"/>
          </a:ln>
        </p:spPr>
      </p:cxnSp>
      <p:sp>
        <p:nvSpPr>
          <p:cNvPr id="308" name="Google Shape;308;g3703edf5d3c_0_288"/>
          <p:cNvSpPr/>
          <p:nvPr/>
        </p:nvSpPr>
        <p:spPr>
          <a:xfrm>
            <a:off x="7179600" y="2183700"/>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Bar chart </a:t>
            </a:r>
            <a:r>
              <a:rPr lang="en-GB" sz="1200"/>
              <a:t>showing</a:t>
            </a:r>
            <a:r>
              <a:rPr lang="en-GB" sz="1200"/>
              <a:t> change in population by age group</a:t>
            </a:r>
            <a:endParaRPr b="0" i="0" sz="1200" u="none" cap="none" strike="noStrike">
              <a:solidFill>
                <a:srgbClr val="000000"/>
              </a:solidFill>
              <a:latin typeface="Arial"/>
              <a:ea typeface="Arial"/>
              <a:cs typeface="Arial"/>
              <a:sym typeface="Arial"/>
            </a:endParaRPr>
          </a:p>
        </p:txBody>
      </p:sp>
      <p:cxnSp>
        <p:nvCxnSpPr>
          <p:cNvPr id="309" name="Google Shape;309;g3703edf5d3c_0_288"/>
          <p:cNvCxnSpPr>
            <a:stCxn id="308" idx="1"/>
          </p:cNvCxnSpPr>
          <p:nvPr/>
        </p:nvCxnSpPr>
        <p:spPr>
          <a:xfrm flipH="1">
            <a:off x="6120600" y="2571750"/>
            <a:ext cx="1059000" cy="564900"/>
          </a:xfrm>
          <a:prstGeom prst="straightConnector1">
            <a:avLst/>
          </a:prstGeom>
          <a:noFill/>
          <a:ln cap="flat" cmpd="sng" w="9525">
            <a:solidFill>
              <a:schemeClr val="dk2"/>
            </a:solidFill>
            <a:prstDash val="solid"/>
            <a:round/>
            <a:headEnd len="sm" w="sm" type="none"/>
            <a:tailEnd len="med" w="med" type="triangle"/>
          </a:ln>
        </p:spPr>
      </p:cxnSp>
      <p:sp>
        <p:nvSpPr>
          <p:cNvPr id="310" name="Google Shape;310;g3703edf5d3c_0_288"/>
          <p:cNvSpPr/>
          <p:nvPr/>
        </p:nvSpPr>
        <p:spPr>
          <a:xfrm>
            <a:off x="250200" y="1151600"/>
            <a:ext cx="1914300" cy="110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Map shows </a:t>
            </a:r>
            <a:r>
              <a:rPr lang="en-GB" sz="1200"/>
              <a:t>change</a:t>
            </a:r>
            <a:r>
              <a:rPr lang="en-GB" sz="1200"/>
              <a:t> in the population (red indicates a decrease and blue indicators an increase)</a:t>
            </a:r>
            <a:endParaRPr b="0" i="0" sz="1200" u="none" cap="none" strike="noStrike">
              <a:solidFill>
                <a:srgbClr val="000000"/>
              </a:solidFill>
              <a:latin typeface="Arial"/>
              <a:ea typeface="Arial"/>
              <a:cs typeface="Arial"/>
              <a:sym typeface="Arial"/>
            </a:endParaRPr>
          </a:p>
        </p:txBody>
      </p:sp>
      <p:cxnSp>
        <p:nvCxnSpPr>
          <p:cNvPr id="311" name="Google Shape;311;g3703edf5d3c_0_288"/>
          <p:cNvCxnSpPr>
            <a:stCxn id="310" idx="3"/>
          </p:cNvCxnSpPr>
          <p:nvPr/>
        </p:nvCxnSpPr>
        <p:spPr>
          <a:xfrm>
            <a:off x="2164500" y="1703450"/>
            <a:ext cx="923400" cy="1239900"/>
          </a:xfrm>
          <a:prstGeom prst="straightConnector1">
            <a:avLst/>
          </a:prstGeom>
          <a:noFill/>
          <a:ln cap="flat" cmpd="sng" w="9525">
            <a:solidFill>
              <a:schemeClr val="dk2"/>
            </a:solidFill>
            <a:prstDash val="solid"/>
            <a:round/>
            <a:headEnd len="sm" w="sm" type="none"/>
            <a:tailEnd len="med" w="med" type="triangle"/>
          </a:ln>
        </p:spPr>
      </p:cxnSp>
      <p:sp>
        <p:nvSpPr>
          <p:cNvPr id="312" name="Google Shape;312;g3703edf5d3c_0_288"/>
          <p:cNvSpPr txBox="1"/>
          <p:nvPr>
            <p:ph idx="4294967295" type="title"/>
          </p:nvPr>
        </p:nvSpPr>
        <p:spPr>
          <a:xfrm>
            <a:off x="48900" y="0"/>
            <a:ext cx="4347000" cy="755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5714"/>
              <a:buNone/>
            </a:pPr>
            <a:r>
              <a:rPr b="1" lang="en-GB">
                <a:latin typeface="Arial"/>
                <a:ea typeface="Arial"/>
                <a:cs typeface="Arial"/>
                <a:sym typeface="Arial"/>
              </a:rPr>
              <a:t>Population trends</a:t>
            </a:r>
            <a:r>
              <a:rPr b="1" lang="en-GB">
                <a:latin typeface="Arial"/>
                <a:ea typeface="Arial"/>
                <a:cs typeface="Arial"/>
                <a:sym typeface="Arial"/>
              </a:rPr>
              <a:t> - visuals</a:t>
            </a:r>
            <a:endParaRPr b="1">
              <a:latin typeface="Arial"/>
              <a:ea typeface="Arial"/>
              <a:cs typeface="Arial"/>
              <a:sym typeface="Arial"/>
            </a:endParaRPr>
          </a:p>
        </p:txBody>
      </p:sp>
      <p:sp>
        <p:nvSpPr>
          <p:cNvPr id="313" name="Google Shape;313;g3703edf5d3c_0_288"/>
          <p:cNvSpPr/>
          <p:nvPr/>
        </p:nvSpPr>
        <p:spPr>
          <a:xfrm>
            <a:off x="193000" y="3062975"/>
            <a:ext cx="18639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Scale - the darker the shade the </a:t>
            </a:r>
            <a:r>
              <a:rPr lang="en-GB" sz="1200"/>
              <a:t>larger the change</a:t>
            </a:r>
            <a:endParaRPr b="0" i="0" sz="1200" u="none" cap="none" strike="noStrike">
              <a:solidFill>
                <a:srgbClr val="000000"/>
              </a:solidFill>
              <a:latin typeface="Arial"/>
              <a:ea typeface="Arial"/>
              <a:cs typeface="Arial"/>
              <a:sym typeface="Arial"/>
            </a:endParaRPr>
          </a:p>
        </p:txBody>
      </p:sp>
      <p:cxnSp>
        <p:nvCxnSpPr>
          <p:cNvPr id="314" name="Google Shape;314;g3703edf5d3c_0_288"/>
          <p:cNvCxnSpPr>
            <a:stCxn id="313" idx="3"/>
          </p:cNvCxnSpPr>
          <p:nvPr/>
        </p:nvCxnSpPr>
        <p:spPr>
          <a:xfrm>
            <a:off x="2056900" y="3451025"/>
            <a:ext cx="1484700" cy="524700"/>
          </a:xfrm>
          <a:prstGeom prst="straightConnector1">
            <a:avLst/>
          </a:prstGeom>
          <a:noFill/>
          <a:ln cap="flat" cmpd="sng" w="9525">
            <a:solidFill>
              <a:schemeClr val="dk2"/>
            </a:solidFill>
            <a:prstDash val="solid"/>
            <a:round/>
            <a:headEnd len="sm" w="sm" type="none"/>
            <a:tailEnd len="med" w="med" type="triangle"/>
          </a:ln>
        </p:spPr>
      </p:cxnSp>
      <p:sp>
        <p:nvSpPr>
          <p:cNvPr id="315" name="Google Shape;315;g3703edf5d3c_0_288"/>
          <p:cNvSpPr/>
          <p:nvPr/>
        </p:nvSpPr>
        <p:spPr>
          <a:xfrm>
            <a:off x="7273800" y="3277675"/>
            <a:ext cx="15654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200"/>
              <a:buFont typeface="Arial"/>
              <a:buNone/>
            </a:pPr>
            <a:r>
              <a:rPr lang="en-GB" sz="1200">
                <a:solidFill>
                  <a:schemeClr val="dk1"/>
                </a:solidFill>
              </a:rPr>
              <a:t>Blue </a:t>
            </a:r>
            <a:r>
              <a:rPr lang="en-GB" sz="1200">
                <a:solidFill>
                  <a:schemeClr val="dk1"/>
                </a:solidFill>
              </a:rPr>
              <a:t>represents increase in population size</a:t>
            </a:r>
            <a:endParaRPr sz="1200"/>
          </a:p>
        </p:txBody>
      </p:sp>
      <p:sp>
        <p:nvSpPr>
          <p:cNvPr id="316" name="Google Shape;316;g3703edf5d3c_0_288"/>
          <p:cNvSpPr/>
          <p:nvPr/>
        </p:nvSpPr>
        <p:spPr>
          <a:xfrm>
            <a:off x="7273800" y="4176075"/>
            <a:ext cx="15042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GB" sz="1200"/>
              <a:t>Red </a:t>
            </a:r>
            <a:r>
              <a:rPr b="0" i="0" lang="en-GB" sz="1200" u="none" cap="none" strike="noStrike">
                <a:solidFill>
                  <a:srgbClr val="000000"/>
                </a:solidFill>
                <a:latin typeface="Arial"/>
                <a:ea typeface="Arial"/>
                <a:cs typeface="Arial"/>
                <a:sym typeface="Arial"/>
              </a:rPr>
              <a:t>represents </a:t>
            </a:r>
            <a:r>
              <a:rPr lang="en-GB" sz="1200"/>
              <a:t>decrease in population size</a:t>
            </a:r>
            <a:endParaRPr b="0" i="0" sz="1200" u="none" cap="none" strike="noStrike">
              <a:solidFill>
                <a:srgbClr val="000000"/>
              </a:solidFill>
              <a:latin typeface="Arial"/>
              <a:ea typeface="Arial"/>
              <a:cs typeface="Arial"/>
              <a:sym typeface="Arial"/>
            </a:endParaRPr>
          </a:p>
        </p:txBody>
      </p:sp>
      <p:cxnSp>
        <p:nvCxnSpPr>
          <p:cNvPr id="317" name="Google Shape;317;g3703edf5d3c_0_288"/>
          <p:cNvCxnSpPr>
            <a:stCxn id="315" idx="1"/>
          </p:cNvCxnSpPr>
          <p:nvPr/>
        </p:nvCxnSpPr>
        <p:spPr>
          <a:xfrm rot="10800000">
            <a:off x="6214500" y="3319525"/>
            <a:ext cx="1059300" cy="346200"/>
          </a:xfrm>
          <a:prstGeom prst="straightConnector1">
            <a:avLst/>
          </a:prstGeom>
          <a:noFill/>
          <a:ln cap="flat" cmpd="sng" w="9525">
            <a:solidFill>
              <a:schemeClr val="dk2"/>
            </a:solidFill>
            <a:prstDash val="solid"/>
            <a:round/>
            <a:headEnd len="sm" w="sm" type="none"/>
            <a:tailEnd len="med" w="med" type="triangle"/>
          </a:ln>
        </p:spPr>
      </p:cxnSp>
      <p:cxnSp>
        <p:nvCxnSpPr>
          <p:cNvPr id="318" name="Google Shape;318;g3703edf5d3c_0_288"/>
          <p:cNvCxnSpPr/>
          <p:nvPr/>
        </p:nvCxnSpPr>
        <p:spPr>
          <a:xfrm rot="10800000">
            <a:off x="5886600" y="4120575"/>
            <a:ext cx="1387200" cy="4221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g3703edf5d3c_0_336"/>
          <p:cNvPicPr preferRelativeResize="0"/>
          <p:nvPr/>
        </p:nvPicPr>
        <p:blipFill>
          <a:blip r:embed="rId3">
            <a:alphaModFix/>
          </a:blip>
          <a:stretch>
            <a:fillRect/>
          </a:stretch>
        </p:blipFill>
        <p:spPr>
          <a:xfrm>
            <a:off x="1626350" y="537600"/>
            <a:ext cx="6148851" cy="4574151"/>
          </a:xfrm>
          <a:prstGeom prst="rect">
            <a:avLst/>
          </a:prstGeom>
          <a:noFill/>
          <a:ln>
            <a:noFill/>
          </a:ln>
        </p:spPr>
      </p:pic>
      <p:sp>
        <p:nvSpPr>
          <p:cNvPr id="324" name="Google Shape;324;g3703edf5d3c_0_336"/>
          <p:cNvSpPr/>
          <p:nvPr/>
        </p:nvSpPr>
        <p:spPr>
          <a:xfrm>
            <a:off x="7179600" y="402400"/>
            <a:ext cx="18639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Hover over the ‘What’s on this page?’ icon - this is bring up a pop out box that explains each page</a:t>
            </a:r>
            <a:endParaRPr b="0" i="0" sz="1200" u="none" cap="none" strike="noStrike">
              <a:solidFill>
                <a:srgbClr val="000000"/>
              </a:solidFill>
              <a:latin typeface="Arial"/>
              <a:ea typeface="Arial"/>
              <a:cs typeface="Arial"/>
              <a:sym typeface="Arial"/>
            </a:endParaRPr>
          </a:p>
        </p:txBody>
      </p:sp>
      <p:cxnSp>
        <p:nvCxnSpPr>
          <p:cNvPr id="325" name="Google Shape;325;g3703edf5d3c_0_336"/>
          <p:cNvCxnSpPr>
            <a:stCxn id="324" idx="1"/>
          </p:cNvCxnSpPr>
          <p:nvPr/>
        </p:nvCxnSpPr>
        <p:spPr>
          <a:xfrm flipH="1">
            <a:off x="6873000" y="867400"/>
            <a:ext cx="306600" cy="348600"/>
          </a:xfrm>
          <a:prstGeom prst="straightConnector1">
            <a:avLst/>
          </a:prstGeom>
          <a:noFill/>
          <a:ln cap="flat" cmpd="sng" w="9525">
            <a:solidFill>
              <a:schemeClr val="dk2"/>
            </a:solidFill>
            <a:prstDash val="solid"/>
            <a:round/>
            <a:headEnd len="sm" w="sm" type="none"/>
            <a:tailEnd len="med" w="med" type="triangle"/>
          </a:ln>
        </p:spPr>
      </p:cxnSp>
      <p:sp>
        <p:nvSpPr>
          <p:cNvPr id="326" name="Google Shape;326;g3703edf5d3c_0_336"/>
          <p:cNvSpPr/>
          <p:nvPr/>
        </p:nvSpPr>
        <p:spPr>
          <a:xfrm>
            <a:off x="269550" y="1088225"/>
            <a:ext cx="1565400" cy="45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Drop down box to change the year</a:t>
            </a:r>
            <a:endParaRPr b="0" i="0" sz="1200" u="none" cap="none" strike="noStrike">
              <a:solidFill>
                <a:srgbClr val="000000"/>
              </a:solidFill>
              <a:latin typeface="Arial"/>
              <a:ea typeface="Arial"/>
              <a:cs typeface="Arial"/>
              <a:sym typeface="Arial"/>
            </a:endParaRPr>
          </a:p>
        </p:txBody>
      </p:sp>
      <p:sp>
        <p:nvSpPr>
          <p:cNvPr id="327" name="Google Shape;327;g3703edf5d3c_0_336"/>
          <p:cNvSpPr/>
          <p:nvPr/>
        </p:nvSpPr>
        <p:spPr>
          <a:xfrm>
            <a:off x="7328850" y="2183700"/>
            <a:ext cx="1565400" cy="10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Drop down box to change t</a:t>
            </a:r>
            <a:r>
              <a:rPr lang="en-GB" sz="1200"/>
              <a:t>he component of change</a:t>
            </a:r>
            <a:endParaRPr b="0" i="0" sz="1200" u="none" cap="none" strike="noStrike">
              <a:solidFill>
                <a:srgbClr val="000000"/>
              </a:solidFill>
              <a:latin typeface="Arial"/>
              <a:ea typeface="Arial"/>
              <a:cs typeface="Arial"/>
              <a:sym typeface="Arial"/>
            </a:endParaRPr>
          </a:p>
        </p:txBody>
      </p:sp>
      <p:cxnSp>
        <p:nvCxnSpPr>
          <p:cNvPr id="328" name="Google Shape;328;g3703edf5d3c_0_336"/>
          <p:cNvCxnSpPr>
            <a:stCxn id="327" idx="1"/>
          </p:cNvCxnSpPr>
          <p:nvPr/>
        </p:nvCxnSpPr>
        <p:spPr>
          <a:xfrm rot="10800000">
            <a:off x="6272550" y="2122950"/>
            <a:ext cx="1056300" cy="561300"/>
          </a:xfrm>
          <a:prstGeom prst="straightConnector1">
            <a:avLst/>
          </a:prstGeom>
          <a:noFill/>
          <a:ln cap="flat" cmpd="sng" w="9525">
            <a:solidFill>
              <a:schemeClr val="dk2"/>
            </a:solidFill>
            <a:prstDash val="solid"/>
            <a:round/>
            <a:headEnd len="sm" w="sm" type="none"/>
            <a:tailEnd len="med" w="med" type="triangle"/>
          </a:ln>
        </p:spPr>
      </p:cxnSp>
      <p:cxnSp>
        <p:nvCxnSpPr>
          <p:cNvPr id="329" name="Google Shape;329;g3703edf5d3c_0_336"/>
          <p:cNvCxnSpPr>
            <a:stCxn id="326" idx="3"/>
          </p:cNvCxnSpPr>
          <p:nvPr/>
        </p:nvCxnSpPr>
        <p:spPr>
          <a:xfrm>
            <a:off x="1834950" y="1317425"/>
            <a:ext cx="702900" cy="757500"/>
          </a:xfrm>
          <a:prstGeom prst="straightConnector1">
            <a:avLst/>
          </a:prstGeom>
          <a:noFill/>
          <a:ln cap="flat" cmpd="sng" w="9525">
            <a:solidFill>
              <a:schemeClr val="dk2"/>
            </a:solidFill>
            <a:prstDash val="solid"/>
            <a:round/>
            <a:headEnd len="sm" w="sm" type="none"/>
            <a:tailEnd len="med" w="med" type="triangle"/>
          </a:ln>
        </p:spPr>
      </p:cxnSp>
      <p:sp>
        <p:nvSpPr>
          <p:cNvPr id="330" name="Google Shape;330;g3703edf5d3c_0_336"/>
          <p:cNvSpPr/>
          <p:nvPr/>
        </p:nvSpPr>
        <p:spPr>
          <a:xfrm>
            <a:off x="328100" y="2443375"/>
            <a:ext cx="1506900" cy="77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Select ward or </a:t>
            </a:r>
            <a:r>
              <a:rPr lang="en-GB" sz="1200"/>
              <a:t>local authority </a:t>
            </a:r>
            <a:r>
              <a:rPr b="0" i="0" lang="en-GB" sz="1200" u="none" cap="none" strike="noStrike">
                <a:solidFill>
                  <a:srgbClr val="000000"/>
                </a:solidFill>
                <a:latin typeface="Arial"/>
                <a:ea typeface="Arial"/>
                <a:cs typeface="Arial"/>
                <a:sym typeface="Arial"/>
              </a:rPr>
              <a:t>to change the map breakdown</a:t>
            </a:r>
            <a:endParaRPr b="0" i="0" sz="1200" u="none" cap="none" strike="noStrike">
              <a:solidFill>
                <a:srgbClr val="000000"/>
              </a:solidFill>
              <a:latin typeface="Arial"/>
              <a:ea typeface="Arial"/>
              <a:cs typeface="Arial"/>
              <a:sym typeface="Arial"/>
            </a:endParaRPr>
          </a:p>
        </p:txBody>
      </p:sp>
      <p:cxnSp>
        <p:nvCxnSpPr>
          <p:cNvPr id="331" name="Google Shape;331;g3703edf5d3c_0_336"/>
          <p:cNvCxnSpPr>
            <a:stCxn id="330" idx="3"/>
          </p:cNvCxnSpPr>
          <p:nvPr/>
        </p:nvCxnSpPr>
        <p:spPr>
          <a:xfrm flipH="1" rot="10800000">
            <a:off x="1835000" y="2817925"/>
            <a:ext cx="722400" cy="13500"/>
          </a:xfrm>
          <a:prstGeom prst="straightConnector1">
            <a:avLst/>
          </a:prstGeom>
          <a:noFill/>
          <a:ln cap="flat" cmpd="sng" w="9525">
            <a:solidFill>
              <a:schemeClr val="dk2"/>
            </a:solidFill>
            <a:prstDash val="solid"/>
            <a:round/>
            <a:headEnd len="sm" w="sm" type="none"/>
            <a:tailEnd len="med" w="med" type="triangle"/>
          </a:ln>
        </p:spPr>
      </p:cxnSp>
      <p:sp>
        <p:nvSpPr>
          <p:cNvPr id="332" name="Google Shape;332;g3703edf5d3c_0_336"/>
          <p:cNvSpPr/>
          <p:nvPr/>
        </p:nvSpPr>
        <p:spPr>
          <a:xfrm>
            <a:off x="48900" y="4067975"/>
            <a:ext cx="1810500" cy="9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Select the ward/</a:t>
            </a:r>
            <a:r>
              <a:rPr lang="en-GB" sz="1200"/>
              <a:t>local authority</a:t>
            </a:r>
            <a:r>
              <a:rPr b="0" i="0" lang="en-GB" sz="1200" u="none" cap="none" strike="noStrike">
                <a:solidFill>
                  <a:srgbClr val="000000"/>
                </a:solidFill>
                <a:latin typeface="Arial"/>
                <a:ea typeface="Arial"/>
                <a:cs typeface="Arial"/>
                <a:sym typeface="Arial"/>
              </a:rPr>
              <a:t> on the map you’re interested in to show data for this area </a:t>
            </a:r>
            <a:endParaRPr b="0" i="0" sz="1200" u="none" cap="none" strike="noStrike">
              <a:solidFill>
                <a:srgbClr val="000000"/>
              </a:solidFill>
              <a:latin typeface="Arial"/>
              <a:ea typeface="Arial"/>
              <a:cs typeface="Arial"/>
              <a:sym typeface="Arial"/>
            </a:endParaRPr>
          </a:p>
        </p:txBody>
      </p:sp>
      <p:cxnSp>
        <p:nvCxnSpPr>
          <p:cNvPr id="333" name="Google Shape;333;g3703edf5d3c_0_336"/>
          <p:cNvCxnSpPr>
            <a:stCxn id="332" idx="3"/>
          </p:cNvCxnSpPr>
          <p:nvPr/>
        </p:nvCxnSpPr>
        <p:spPr>
          <a:xfrm flipH="1" rot="10800000">
            <a:off x="1859400" y="3531875"/>
            <a:ext cx="1074300" cy="1001100"/>
          </a:xfrm>
          <a:prstGeom prst="straightConnector1">
            <a:avLst/>
          </a:prstGeom>
          <a:noFill/>
          <a:ln cap="flat" cmpd="sng" w="9525">
            <a:solidFill>
              <a:schemeClr val="dk2"/>
            </a:solidFill>
            <a:prstDash val="solid"/>
            <a:round/>
            <a:headEnd len="sm" w="sm" type="none"/>
            <a:tailEnd len="med" w="med" type="triangle"/>
          </a:ln>
        </p:spPr>
      </p:cxnSp>
      <p:sp>
        <p:nvSpPr>
          <p:cNvPr id="334" name="Google Shape;334;g3703edf5d3c_0_336"/>
          <p:cNvSpPr txBox="1"/>
          <p:nvPr>
            <p:ph idx="4294967295" type="title"/>
          </p:nvPr>
        </p:nvSpPr>
        <p:spPr>
          <a:xfrm>
            <a:off x="48900" y="0"/>
            <a:ext cx="63408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GB">
                <a:latin typeface="Arial"/>
                <a:ea typeface="Arial"/>
                <a:cs typeface="Arial"/>
                <a:sym typeface="Arial"/>
              </a:rPr>
              <a:t>Births, deaths, </a:t>
            </a:r>
            <a:r>
              <a:rPr b="1" lang="en-GB">
                <a:latin typeface="Arial"/>
                <a:ea typeface="Arial"/>
                <a:cs typeface="Arial"/>
                <a:sym typeface="Arial"/>
              </a:rPr>
              <a:t>migration</a:t>
            </a:r>
            <a:r>
              <a:rPr b="1" lang="en-GB">
                <a:latin typeface="Arial"/>
                <a:ea typeface="Arial"/>
                <a:cs typeface="Arial"/>
                <a:sym typeface="Arial"/>
              </a:rPr>
              <a:t> - Filters</a:t>
            </a:r>
            <a:endParaRPr b="1">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ity and Hackney Public Heal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ity and Hackney Public Heal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