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y="5143500" cx="9144000"/>
  <p:notesSz cx="6858000" cy="9144000"/>
  <p:embeddedFontLst>
    <p:embeddedFont>
      <p:font typeface="Raleway SemiBold"/>
      <p:regular r:id="rId50"/>
      <p:bold r:id="rId51"/>
      <p:italic r:id="rId52"/>
      <p:boldItalic r:id="rId53"/>
    </p:embeddedFont>
    <p:embeddedFont>
      <p:font typeface="Raleway"/>
      <p:regular r:id="rId54"/>
      <p:bold r:id="rId55"/>
      <p:italic r:id="rId56"/>
      <p:boldItalic r:id="rId57"/>
    </p:embeddedFont>
    <p:embeddedFont>
      <p:font typeface="Raleway Medium"/>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62" roundtripDataSignature="AMtx7mjgTeXV8C4U990Kj66ACxUiusrL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7688822-E687-4AE7-AF88-C6E901B2769E}">
  <a:tblStyle styleId="{57688822-E687-4AE7-AF88-C6E901B2769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customschemas.google.com/relationships/presentationmetadata" Target="metadata"/><Relationship Id="rId61" Type="http://schemas.openxmlformats.org/officeDocument/2006/relationships/font" Target="fonts/RalewayMedium-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RalewayMedium-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alewaySemiBold-bold.fntdata"/><Relationship Id="rId50" Type="http://schemas.openxmlformats.org/officeDocument/2006/relationships/font" Target="fonts/RalewaySemiBold-regular.fntdata"/><Relationship Id="rId53" Type="http://schemas.openxmlformats.org/officeDocument/2006/relationships/font" Target="fonts/RalewaySemiBold-boldItalic.fntdata"/><Relationship Id="rId52" Type="http://schemas.openxmlformats.org/officeDocument/2006/relationships/font" Target="fonts/RalewaySemiBold-italic.fntdata"/><Relationship Id="rId11" Type="http://schemas.openxmlformats.org/officeDocument/2006/relationships/slide" Target="slides/slide4.xml"/><Relationship Id="rId55" Type="http://schemas.openxmlformats.org/officeDocument/2006/relationships/font" Target="fonts/Raleway-bold.fntdata"/><Relationship Id="rId10" Type="http://schemas.openxmlformats.org/officeDocument/2006/relationships/slide" Target="slides/slide3.xml"/><Relationship Id="rId54" Type="http://schemas.openxmlformats.org/officeDocument/2006/relationships/font" Target="fonts/Raleway-regular.fntdata"/><Relationship Id="rId13" Type="http://schemas.openxmlformats.org/officeDocument/2006/relationships/slide" Target="slides/slide6.xml"/><Relationship Id="rId57" Type="http://schemas.openxmlformats.org/officeDocument/2006/relationships/font" Target="fonts/Raleway-boldItalic.fntdata"/><Relationship Id="rId12" Type="http://schemas.openxmlformats.org/officeDocument/2006/relationships/slide" Target="slides/slide5.xml"/><Relationship Id="rId56" Type="http://schemas.openxmlformats.org/officeDocument/2006/relationships/font" Target="fonts/Raleway-italic.fntdata"/><Relationship Id="rId15" Type="http://schemas.openxmlformats.org/officeDocument/2006/relationships/slide" Target="slides/slide8.xml"/><Relationship Id="rId59" Type="http://schemas.openxmlformats.org/officeDocument/2006/relationships/font" Target="fonts/RalewayMedium-bold.fntdata"/><Relationship Id="rId14" Type="http://schemas.openxmlformats.org/officeDocument/2006/relationships/slide" Target="slides/slide7.xml"/><Relationship Id="rId58" Type="http://schemas.openxmlformats.org/officeDocument/2006/relationships/font" Target="fonts/RalewayMedium-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703edf5d3c_0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703edf5d3c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703edf5d3c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703edf5d3c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703edf5d3c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703edf5d3c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703edf5d3c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703edf5d3c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703edf5d3c_0_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3703edf5d3c_0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3703edf5d3c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3703edf5d3c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703edf5d3c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3703edf5d3c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703edf5d3c_0_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3703edf5d3c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1" name="Google Shape;52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Need to say about downloading This Story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3703edf5d3c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3703edf5d3c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703edf5d3c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3703edf5d3c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3703edf5d3c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3703edf5d3c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3703edf5d3c_0_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3703edf5d3c_0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3703edf5d3c_0_6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3703edf5d3c_0_6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3703edf5d3c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3703edf5d3c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3703edf5d3c_0_6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8" name="Google Shape;588;g3703edf5d3c_0_6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Need to say about downloading This Story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3703edf5d3c_0_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3703edf5d3c_0_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3703edf5d3c_0_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3703edf5d3c_0_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703edf5d3c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g3703edf5d3c_0_4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Need to say about downloading This Story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3703edf5d3c_0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6" name="Google Shape;626;g3703edf5d3c_0_6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703edf5d3c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3703edf5d3c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3703edf5d3c_0_7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3" name="Google Shape;633;g3703edf5d3c_0_7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3703edf5d3c_0_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0" name="Google Shape;640;g3703edf5d3c_0_7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3703edf5d3c_0_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7" name="Google Shape;647;g3703edf5d3c_0_7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3703edf5d3c_0_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5" name="Google Shape;655;g3703edf5d3c_0_7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3703edf5d3c_0_7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2" name="Google Shape;662;g3703edf5d3c_0_7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3710478b8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9" name="Google Shape;669;g3710478b82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3710478b82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6" name="Google Shape;676;g3710478b82b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3710478b82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3" name="Google Shape;683;g3710478b82b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37d1db4fb4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0" name="Google Shape;690;g37d1db4fb4c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37d1db4fb4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7" name="Google Shape;697;g37d1db4fb4c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703edf5d3c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3703edf5d3c_0_2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Need to say about downloading This Story</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3703edf5d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4" name="Google Shape;704;g3703edf5d3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Need to say about downloading This Story</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3703edf5d3c_0_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3703edf5d3c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3703edf5d3c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3703edf5d3c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703edf5d3c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3703edf5d3c_0_5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703edf5d3c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703edf5d3c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703edf5d3c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703edf5d3c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703edf5d3c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703edf5d3c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703edf5d3c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703edf5d3c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 name="Shape 9"/>
        <p:cNvGrpSpPr/>
        <p:nvPr/>
      </p:nvGrpSpPr>
      <p:grpSpPr>
        <a:xfrm>
          <a:off x="0" y="0"/>
          <a:ext cx="0" cy="0"/>
          <a:chOff x="0" y="0"/>
          <a:chExt cx="0" cy="0"/>
        </a:xfrm>
      </p:grpSpPr>
      <p:sp>
        <p:nvSpPr>
          <p:cNvPr id="10" name="Google Shape;10;p18"/>
          <p:cNvSpPr txBox="1"/>
          <p:nvPr>
            <p:ph type="title"/>
          </p:nvPr>
        </p:nvSpPr>
        <p:spPr>
          <a:xfrm>
            <a:off x="311700" y="5212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18"/>
          <p:cNvSpPr txBox="1"/>
          <p:nvPr>
            <p:ph idx="1" type="body"/>
          </p:nvPr>
        </p:nvSpPr>
        <p:spPr>
          <a:xfrm>
            <a:off x="311700" y="1228675"/>
            <a:ext cx="3999900" cy="297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2" name="Google Shape;12;p18"/>
          <p:cNvSpPr txBox="1"/>
          <p:nvPr>
            <p:ph idx="2" type="body"/>
          </p:nvPr>
        </p:nvSpPr>
        <p:spPr>
          <a:xfrm>
            <a:off x="4832400" y="1228675"/>
            <a:ext cx="3999900" cy="297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 name="Google Shape;1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4" name="Google Shape;14;p18"/>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rgbClr val="009CA6"/>
        </a:solidFill>
      </p:bgPr>
    </p:bg>
    <p:spTree>
      <p:nvGrpSpPr>
        <p:cNvPr id="78" name="Shape 78"/>
        <p:cNvGrpSpPr/>
        <p:nvPr/>
      </p:nvGrpSpPr>
      <p:grpSpPr>
        <a:xfrm>
          <a:off x="0" y="0"/>
          <a:ext cx="0" cy="0"/>
          <a:chOff x="0" y="0"/>
          <a:chExt cx="0" cy="0"/>
        </a:xfrm>
      </p:grpSpPr>
      <p:sp>
        <p:nvSpPr>
          <p:cNvPr id="79" name="Google Shape;7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80" name="Google Shape;80;p21"/>
          <p:cNvPicPr preferRelativeResize="0"/>
          <p:nvPr/>
        </p:nvPicPr>
        <p:blipFill rotWithShape="1">
          <a:blip r:embed="rId2">
            <a:alphaModFix/>
          </a:blip>
          <a:srcRect b="14757" l="5572" r="4965" t="17578"/>
          <a:stretch/>
        </p:blipFill>
        <p:spPr>
          <a:xfrm>
            <a:off x="-14100" y="138567"/>
            <a:ext cx="1274026" cy="287733"/>
          </a:xfrm>
          <a:prstGeom prst="rect">
            <a:avLst/>
          </a:prstGeom>
          <a:noFill/>
          <a:ln>
            <a:noFill/>
          </a:ln>
        </p:spPr>
      </p:pic>
      <p:sp>
        <p:nvSpPr>
          <p:cNvPr id="81" name="Google Shape;81;p21"/>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82" name="Google Shape;82;p21"/>
          <p:cNvPicPr preferRelativeResize="0"/>
          <p:nvPr/>
        </p:nvPicPr>
        <p:blipFill rotWithShape="1">
          <a:blip r:embed="rId3">
            <a:alphaModFix/>
          </a:blip>
          <a:srcRect b="0" l="0" r="0" t="0"/>
          <a:stretch/>
        </p:blipFill>
        <p:spPr>
          <a:xfrm>
            <a:off x="7460900" y="4673350"/>
            <a:ext cx="1371401" cy="245550"/>
          </a:xfrm>
          <a:prstGeom prst="rect">
            <a:avLst/>
          </a:prstGeom>
          <a:noFill/>
          <a:ln>
            <a:noFill/>
          </a:ln>
        </p:spPr>
      </p:pic>
      <p:pic>
        <p:nvPicPr>
          <p:cNvPr id="83" name="Google Shape;83;p21"/>
          <p:cNvPicPr preferRelativeResize="0"/>
          <p:nvPr/>
        </p:nvPicPr>
        <p:blipFill rotWithShape="1">
          <a:blip r:embed="rId4">
            <a:alphaModFix/>
          </a:blip>
          <a:srcRect b="0" l="0" r="0" t="0"/>
          <a:stretch/>
        </p:blipFill>
        <p:spPr>
          <a:xfrm>
            <a:off x="311700" y="4454450"/>
            <a:ext cx="424675" cy="590129"/>
          </a:xfrm>
          <a:prstGeom prst="rect">
            <a:avLst/>
          </a:prstGeom>
          <a:noFill/>
          <a:ln>
            <a:noFill/>
          </a:ln>
        </p:spPr>
      </p:pic>
      <p:pic>
        <p:nvPicPr>
          <p:cNvPr id="84" name="Google Shape;84;p21"/>
          <p:cNvPicPr preferRelativeResize="0"/>
          <p:nvPr/>
        </p:nvPicPr>
        <p:blipFill rotWithShape="1">
          <a:blip r:embed="rId5">
            <a:alphaModFix/>
          </a:blip>
          <a:srcRect b="0" l="0" r="0" t="0"/>
          <a:stretch/>
        </p:blipFill>
        <p:spPr>
          <a:xfrm>
            <a:off x="-14100" y="4227950"/>
            <a:ext cx="9143997" cy="79500"/>
          </a:xfrm>
          <a:prstGeom prst="rect">
            <a:avLst/>
          </a:prstGeom>
          <a:noFill/>
          <a:ln>
            <a:noFill/>
          </a:ln>
        </p:spPr>
      </p:pic>
      <p:sp>
        <p:nvSpPr>
          <p:cNvPr id="85" name="Google Shape;85;p2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Font typeface="Raleway"/>
              <a:buNone/>
              <a:defRPr b="1" sz="3600">
                <a:solidFill>
                  <a:schemeClr val="lt1"/>
                </a:solidFill>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86" name="Google Shape;86;p2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Font typeface="Raleway Medium"/>
              <a:buNone/>
              <a:defRPr sz="2800">
                <a:solidFill>
                  <a:schemeClr val="lt1"/>
                </a:solidFill>
                <a:latin typeface="Raleway Medium"/>
                <a:ea typeface="Raleway Medium"/>
                <a:cs typeface="Raleway Medium"/>
                <a:sym typeface="Raleway Medium"/>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7" name="Shape 87"/>
        <p:cNvGrpSpPr/>
        <p:nvPr/>
      </p:nvGrpSpPr>
      <p:grpSpPr>
        <a:xfrm>
          <a:off x="0" y="0"/>
          <a:ext cx="0" cy="0"/>
          <a:chOff x="0" y="0"/>
          <a:chExt cx="0" cy="0"/>
        </a:xfrm>
      </p:grpSpPr>
      <p:sp>
        <p:nvSpPr>
          <p:cNvPr id="88" name="Google Shape;88;p2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Font typeface="Raleway"/>
              <a:buNone/>
              <a:defRPr b="1" sz="3600">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89" name="Google Shape;89;p2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Raleway Medium"/>
              <a:buNone/>
              <a:defRPr sz="2800">
                <a:latin typeface="Raleway Medium"/>
                <a:ea typeface="Raleway Medium"/>
                <a:cs typeface="Raleway Medium"/>
                <a:sym typeface="Raleway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90" name="Google Shape;90;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grpSp>
        <p:nvGrpSpPr>
          <p:cNvPr id="91" name="Google Shape;91;p29"/>
          <p:cNvGrpSpPr/>
          <p:nvPr/>
        </p:nvGrpSpPr>
        <p:grpSpPr>
          <a:xfrm>
            <a:off x="-15600" y="150025"/>
            <a:ext cx="9190800" cy="4993325"/>
            <a:chOff x="-15600" y="150025"/>
            <a:chExt cx="9190800" cy="4993325"/>
          </a:xfrm>
        </p:grpSpPr>
        <p:pic>
          <p:nvPicPr>
            <p:cNvPr id="92" name="Google Shape;92;p29"/>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
          <p:nvSpPr>
            <p:cNvPr id="93" name="Google Shape;93;p29"/>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4" name="Google Shape;94;p29"/>
            <p:cNvPicPr preferRelativeResize="0"/>
            <p:nvPr/>
          </p:nvPicPr>
          <p:blipFill rotWithShape="1">
            <a:blip r:embed="rId3">
              <a:alphaModFix/>
            </a:blip>
            <a:srcRect b="0" l="0" r="0" t="0"/>
            <a:stretch/>
          </p:blipFill>
          <p:spPr>
            <a:xfrm>
              <a:off x="7460900" y="4673350"/>
              <a:ext cx="1371401" cy="245550"/>
            </a:xfrm>
            <a:prstGeom prst="rect">
              <a:avLst/>
            </a:prstGeom>
            <a:noFill/>
            <a:ln>
              <a:noFill/>
            </a:ln>
          </p:spPr>
        </p:pic>
        <p:pic>
          <p:nvPicPr>
            <p:cNvPr id="95" name="Google Shape;95;p29"/>
            <p:cNvPicPr preferRelativeResize="0"/>
            <p:nvPr/>
          </p:nvPicPr>
          <p:blipFill rotWithShape="1">
            <a:blip r:embed="rId4">
              <a:alphaModFix/>
            </a:blip>
            <a:srcRect b="0" l="0" r="0" t="0"/>
            <a:stretch/>
          </p:blipFill>
          <p:spPr>
            <a:xfrm>
              <a:off x="311700" y="4454450"/>
              <a:ext cx="424675" cy="590129"/>
            </a:xfrm>
            <a:prstGeom prst="rect">
              <a:avLst/>
            </a:prstGeom>
            <a:noFill/>
            <a:ln>
              <a:noFill/>
            </a:ln>
          </p:spPr>
        </p:pic>
        <p:pic>
          <p:nvPicPr>
            <p:cNvPr id="96" name="Google Shape;96;p29"/>
            <p:cNvPicPr preferRelativeResize="0"/>
            <p:nvPr/>
          </p:nvPicPr>
          <p:blipFill rotWithShape="1">
            <a:blip r:embed="rId5">
              <a:alphaModFix/>
            </a:blip>
            <a:srcRect b="0" l="0" r="0" t="0"/>
            <a:stretch/>
          </p:blipFill>
          <p:spPr>
            <a:xfrm>
              <a:off x="0" y="4243350"/>
              <a:ext cx="9175199" cy="80350"/>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2 1 1">
  <p:cSld name="SECTION_HEADER_1_2_1_1">
    <p:bg>
      <p:bgPr>
        <a:solidFill>
          <a:srgbClr val="BEE5EB"/>
        </a:solidFill>
      </p:bgPr>
    </p:bg>
    <p:spTree>
      <p:nvGrpSpPr>
        <p:cNvPr id="97" name="Shape 97"/>
        <p:cNvGrpSpPr/>
        <p:nvPr/>
      </p:nvGrpSpPr>
      <p:grpSpPr>
        <a:xfrm>
          <a:off x="0" y="0"/>
          <a:ext cx="0" cy="0"/>
          <a:chOff x="0" y="0"/>
          <a:chExt cx="0" cy="0"/>
        </a:xfrm>
      </p:grpSpPr>
      <p:sp>
        <p:nvSpPr>
          <p:cNvPr id="98" name="Google Shape;98;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9" name="Google Shape;99;p30"/>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00" name="Google Shape;100;p30"/>
          <p:cNvPicPr preferRelativeResize="0"/>
          <p:nvPr/>
        </p:nvPicPr>
        <p:blipFill rotWithShape="1">
          <a:blip r:embed="rId2">
            <a:alphaModFix/>
          </a:blip>
          <a:srcRect b="0" l="0" r="0" t="0"/>
          <a:stretch/>
        </p:blipFill>
        <p:spPr>
          <a:xfrm>
            <a:off x="7460900" y="4673350"/>
            <a:ext cx="1371401" cy="245550"/>
          </a:xfrm>
          <a:prstGeom prst="rect">
            <a:avLst/>
          </a:prstGeom>
          <a:noFill/>
          <a:ln>
            <a:noFill/>
          </a:ln>
        </p:spPr>
      </p:pic>
      <p:pic>
        <p:nvPicPr>
          <p:cNvPr id="101" name="Google Shape;101;p30"/>
          <p:cNvPicPr preferRelativeResize="0"/>
          <p:nvPr/>
        </p:nvPicPr>
        <p:blipFill rotWithShape="1">
          <a:blip r:embed="rId3">
            <a:alphaModFix/>
          </a:blip>
          <a:srcRect b="0" l="0" r="0" t="0"/>
          <a:stretch/>
        </p:blipFill>
        <p:spPr>
          <a:xfrm>
            <a:off x="311700" y="4454450"/>
            <a:ext cx="424675" cy="590129"/>
          </a:xfrm>
          <a:prstGeom prst="rect">
            <a:avLst/>
          </a:prstGeom>
          <a:noFill/>
          <a:ln>
            <a:noFill/>
          </a:ln>
        </p:spPr>
      </p:pic>
      <p:pic>
        <p:nvPicPr>
          <p:cNvPr id="102" name="Google Shape;102;p30"/>
          <p:cNvPicPr preferRelativeResize="0"/>
          <p:nvPr/>
        </p:nvPicPr>
        <p:blipFill rotWithShape="1">
          <a:blip r:embed="rId4">
            <a:alphaModFix/>
          </a:blip>
          <a:srcRect b="0" l="0" r="0" t="0"/>
          <a:stretch/>
        </p:blipFill>
        <p:spPr>
          <a:xfrm>
            <a:off x="-14100" y="4227950"/>
            <a:ext cx="9143997" cy="79500"/>
          </a:xfrm>
          <a:prstGeom prst="rect">
            <a:avLst/>
          </a:prstGeom>
          <a:noFill/>
          <a:ln>
            <a:noFill/>
          </a:ln>
        </p:spPr>
      </p:pic>
      <p:sp>
        <p:nvSpPr>
          <p:cNvPr id="103" name="Google Shape;103;p30"/>
          <p:cNvSpPr txBox="1"/>
          <p:nvPr>
            <p:ph type="ctrTitle"/>
          </p:nvPr>
        </p:nvSpPr>
        <p:spPr>
          <a:xfrm>
            <a:off x="906000" y="931175"/>
            <a:ext cx="79263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4E51"/>
              </a:buClr>
              <a:buSzPts val="3600"/>
              <a:buFont typeface="Raleway"/>
              <a:buNone/>
              <a:defRPr b="1" sz="3600">
                <a:solidFill>
                  <a:srgbClr val="004E51"/>
                </a:solidFill>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4" name="Google Shape;104;p30"/>
          <p:cNvSpPr txBox="1"/>
          <p:nvPr>
            <p:ph idx="1" type="subTitle"/>
          </p:nvPr>
        </p:nvSpPr>
        <p:spPr>
          <a:xfrm>
            <a:off x="906000" y="2112375"/>
            <a:ext cx="7926300" cy="590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400"/>
              <a:buFont typeface="Raleway Medium"/>
              <a:buNone/>
              <a:defRPr sz="2400">
                <a:solidFill>
                  <a:schemeClr val="dk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105" name="Google Shape;105;p30"/>
          <p:cNvSpPr txBox="1"/>
          <p:nvPr>
            <p:ph idx="2" type="subTitle"/>
          </p:nvPr>
        </p:nvSpPr>
        <p:spPr>
          <a:xfrm>
            <a:off x="906000" y="2833225"/>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4E51"/>
              </a:buClr>
              <a:buSzPts val="1600"/>
              <a:buFont typeface="Raleway Medium"/>
              <a:buNone/>
              <a:defRPr sz="1600">
                <a:solidFill>
                  <a:srgbClr val="004E5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106" name="Google Shape;106;p30"/>
          <p:cNvSpPr txBox="1"/>
          <p:nvPr>
            <p:ph idx="3" type="subTitle"/>
          </p:nvPr>
        </p:nvSpPr>
        <p:spPr>
          <a:xfrm>
            <a:off x="906000" y="3351250"/>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300"/>
              <a:buNone/>
              <a:defRPr b="1" sz="1300">
                <a:solidFill>
                  <a:schemeClr val="dk1"/>
                </a:solidFill>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pic>
        <p:nvPicPr>
          <p:cNvPr id="107" name="Google Shape;107;p30"/>
          <p:cNvPicPr preferRelativeResize="0"/>
          <p:nvPr/>
        </p:nvPicPr>
        <p:blipFill rotWithShape="1">
          <a:blip r:embed="rId5">
            <a:alphaModFix/>
          </a:blip>
          <a:srcRect b="0" l="0" r="0" t="0"/>
          <a:stretch/>
        </p:blipFill>
        <p:spPr>
          <a:xfrm>
            <a:off x="-1400" y="150025"/>
            <a:ext cx="1394828" cy="2810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bg>
      <p:bgPr>
        <a:solidFill>
          <a:srgbClr val="BEE5EB"/>
        </a:solidFill>
      </p:bgPr>
    </p:bg>
    <p:spTree>
      <p:nvGrpSpPr>
        <p:cNvPr id="108" name="Shape 108"/>
        <p:cNvGrpSpPr/>
        <p:nvPr/>
      </p:nvGrpSpPr>
      <p:grpSpPr>
        <a:xfrm>
          <a:off x="0" y="0"/>
          <a:ext cx="0" cy="0"/>
          <a:chOff x="0" y="0"/>
          <a:chExt cx="0" cy="0"/>
        </a:xfrm>
      </p:grpSpPr>
      <p:sp>
        <p:nvSpPr>
          <p:cNvPr id="109" name="Google Shape;10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10" name="Google Shape;110;p31"/>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
        <p:nvSpPr>
          <p:cNvPr id="111" name="Google Shape;111;p31"/>
          <p:cNvSpPr txBox="1"/>
          <p:nvPr>
            <p:ph type="title"/>
          </p:nvPr>
        </p:nvSpPr>
        <p:spPr>
          <a:xfrm>
            <a:off x="311700" y="5212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31"/>
          <p:cNvSpPr txBox="1"/>
          <p:nvPr>
            <p:ph idx="1" type="body"/>
          </p:nvPr>
        </p:nvSpPr>
        <p:spPr>
          <a:xfrm>
            <a:off x="311700" y="1228675"/>
            <a:ext cx="3999900" cy="297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13" name="Google Shape;113;p31"/>
          <p:cNvSpPr txBox="1"/>
          <p:nvPr>
            <p:ph idx="2" type="body"/>
          </p:nvPr>
        </p:nvSpPr>
        <p:spPr>
          <a:xfrm>
            <a:off x="4832400" y="1228675"/>
            <a:ext cx="3999900" cy="297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8" name="Shape 118"/>
        <p:cNvGrpSpPr/>
        <p:nvPr/>
      </p:nvGrpSpPr>
      <p:grpSpPr>
        <a:xfrm>
          <a:off x="0" y="0"/>
          <a:ext cx="0" cy="0"/>
          <a:chOff x="0" y="0"/>
          <a:chExt cx="0" cy="0"/>
        </a:xfrm>
      </p:grpSpPr>
      <p:sp>
        <p:nvSpPr>
          <p:cNvPr id="119" name="Google Shape;119;g3703edf5d3c_0_137"/>
          <p:cNvSpPr txBox="1"/>
          <p:nvPr>
            <p:ph type="title"/>
          </p:nvPr>
        </p:nvSpPr>
        <p:spPr>
          <a:xfrm>
            <a:off x="311700" y="5212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0" name="Google Shape;120;g3703edf5d3c_0_137"/>
          <p:cNvSpPr txBox="1"/>
          <p:nvPr>
            <p:ph idx="1" type="body"/>
          </p:nvPr>
        </p:nvSpPr>
        <p:spPr>
          <a:xfrm>
            <a:off x="311700" y="1228675"/>
            <a:ext cx="3999900" cy="297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21" name="Google Shape;121;g3703edf5d3c_0_137"/>
          <p:cNvSpPr txBox="1"/>
          <p:nvPr>
            <p:ph idx="2" type="body"/>
          </p:nvPr>
        </p:nvSpPr>
        <p:spPr>
          <a:xfrm>
            <a:off x="4832400" y="1228675"/>
            <a:ext cx="3999900" cy="297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22" name="Google Shape;122;g3703edf5d3c_0_1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23" name="Google Shape;123;g3703edf5d3c_0_137"/>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bg>
      <p:bgPr>
        <a:solidFill>
          <a:srgbClr val="BEE5EB"/>
        </a:solidFill>
      </p:bgPr>
    </p:bg>
    <p:spTree>
      <p:nvGrpSpPr>
        <p:cNvPr id="124" name="Shape 124"/>
        <p:cNvGrpSpPr/>
        <p:nvPr/>
      </p:nvGrpSpPr>
      <p:grpSpPr>
        <a:xfrm>
          <a:off x="0" y="0"/>
          <a:ext cx="0" cy="0"/>
          <a:chOff x="0" y="0"/>
          <a:chExt cx="0" cy="0"/>
        </a:xfrm>
      </p:grpSpPr>
      <p:sp>
        <p:nvSpPr>
          <p:cNvPr id="125" name="Google Shape;125;g3703edf5d3c_0_143"/>
          <p:cNvSpPr txBox="1"/>
          <p:nvPr>
            <p:ph type="title"/>
          </p:nvPr>
        </p:nvSpPr>
        <p:spPr>
          <a:xfrm>
            <a:off x="311700" y="5212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g3703edf5d3c_0_143"/>
          <p:cNvSpPr txBox="1"/>
          <p:nvPr>
            <p:ph idx="1" type="body"/>
          </p:nvPr>
        </p:nvSpPr>
        <p:spPr>
          <a:xfrm>
            <a:off x="311700" y="1287775"/>
            <a:ext cx="8520600" cy="2842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7" name="Google Shape;127;g3703edf5d3c_0_1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8" name="Google Shape;128;g3703edf5d3c_0_143"/>
          <p:cNvSpPr/>
          <p:nvPr>
            <p:ph idx="2" type="pic"/>
          </p:nvPr>
        </p:nvSpPr>
        <p:spPr>
          <a:xfrm>
            <a:off x="4464050" y="1175250"/>
            <a:ext cx="4148100" cy="32349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4D52"/>
        </a:solidFill>
      </p:bgPr>
    </p:bg>
    <p:spTree>
      <p:nvGrpSpPr>
        <p:cNvPr id="129" name="Shape 129"/>
        <p:cNvGrpSpPr/>
        <p:nvPr/>
      </p:nvGrpSpPr>
      <p:grpSpPr>
        <a:xfrm>
          <a:off x="0" y="0"/>
          <a:ext cx="0" cy="0"/>
          <a:chOff x="0" y="0"/>
          <a:chExt cx="0" cy="0"/>
        </a:xfrm>
      </p:grpSpPr>
      <p:pic>
        <p:nvPicPr>
          <p:cNvPr id="130" name="Google Shape;130;g3703edf5d3c_0_148"/>
          <p:cNvPicPr preferRelativeResize="0"/>
          <p:nvPr/>
        </p:nvPicPr>
        <p:blipFill rotWithShape="1">
          <a:blip r:embed="rId2">
            <a:alphaModFix/>
          </a:blip>
          <a:srcRect b="14757" l="5573" r="4965" t="17578"/>
          <a:stretch/>
        </p:blipFill>
        <p:spPr>
          <a:xfrm>
            <a:off x="-14100" y="138567"/>
            <a:ext cx="1274026" cy="287733"/>
          </a:xfrm>
          <a:prstGeom prst="rect">
            <a:avLst/>
          </a:prstGeom>
          <a:noFill/>
          <a:ln>
            <a:noFill/>
          </a:ln>
        </p:spPr>
      </p:pic>
      <p:sp>
        <p:nvSpPr>
          <p:cNvPr id="131" name="Google Shape;131;g3703edf5d3c_0_148"/>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32" name="Google Shape;132;g3703edf5d3c_0_148"/>
          <p:cNvPicPr preferRelativeResize="0"/>
          <p:nvPr/>
        </p:nvPicPr>
        <p:blipFill rotWithShape="1">
          <a:blip r:embed="rId3">
            <a:alphaModFix/>
          </a:blip>
          <a:srcRect b="0" l="0" r="0" t="0"/>
          <a:stretch/>
        </p:blipFill>
        <p:spPr>
          <a:xfrm>
            <a:off x="7460900" y="4673350"/>
            <a:ext cx="1371401" cy="245550"/>
          </a:xfrm>
          <a:prstGeom prst="rect">
            <a:avLst/>
          </a:prstGeom>
          <a:noFill/>
          <a:ln>
            <a:noFill/>
          </a:ln>
        </p:spPr>
      </p:pic>
      <p:pic>
        <p:nvPicPr>
          <p:cNvPr id="133" name="Google Shape;133;g3703edf5d3c_0_148"/>
          <p:cNvPicPr preferRelativeResize="0"/>
          <p:nvPr/>
        </p:nvPicPr>
        <p:blipFill rotWithShape="1">
          <a:blip r:embed="rId4">
            <a:alphaModFix/>
          </a:blip>
          <a:srcRect b="0" l="0" r="0" t="0"/>
          <a:stretch/>
        </p:blipFill>
        <p:spPr>
          <a:xfrm>
            <a:off x="311700" y="4454450"/>
            <a:ext cx="424675" cy="590129"/>
          </a:xfrm>
          <a:prstGeom prst="rect">
            <a:avLst/>
          </a:prstGeom>
          <a:noFill/>
          <a:ln>
            <a:noFill/>
          </a:ln>
        </p:spPr>
      </p:pic>
      <p:pic>
        <p:nvPicPr>
          <p:cNvPr id="134" name="Google Shape;134;g3703edf5d3c_0_148"/>
          <p:cNvPicPr preferRelativeResize="0"/>
          <p:nvPr/>
        </p:nvPicPr>
        <p:blipFill rotWithShape="1">
          <a:blip r:embed="rId5">
            <a:alphaModFix/>
          </a:blip>
          <a:srcRect b="0" l="0" r="0" t="0"/>
          <a:stretch/>
        </p:blipFill>
        <p:spPr>
          <a:xfrm>
            <a:off x="-2" y="4260545"/>
            <a:ext cx="9174477" cy="79500"/>
          </a:xfrm>
          <a:prstGeom prst="rect">
            <a:avLst/>
          </a:prstGeom>
          <a:noFill/>
          <a:ln>
            <a:noFill/>
          </a:ln>
        </p:spPr>
      </p:pic>
      <p:sp>
        <p:nvSpPr>
          <p:cNvPr id="135" name="Google Shape;135;g3703edf5d3c_0_14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Font typeface="Raleway"/>
              <a:buNone/>
              <a:defRPr b="1" sz="3600">
                <a:solidFill>
                  <a:schemeClr val="lt1"/>
                </a:solidFill>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6" name="Google Shape;136;g3703edf5d3c_0_14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Font typeface="Raleway Medium"/>
              <a:buNone/>
              <a:defRPr sz="2800">
                <a:solidFill>
                  <a:schemeClr val="lt1"/>
                </a:solidFill>
                <a:latin typeface="Raleway Medium"/>
                <a:ea typeface="Raleway Medium"/>
                <a:cs typeface="Raleway Medium"/>
                <a:sym typeface="Raleway Medium"/>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rgbClr val="009CA6"/>
        </a:solidFill>
      </p:bgPr>
    </p:bg>
    <p:spTree>
      <p:nvGrpSpPr>
        <p:cNvPr id="137" name="Shape 137"/>
        <p:cNvGrpSpPr/>
        <p:nvPr/>
      </p:nvGrpSpPr>
      <p:grpSpPr>
        <a:xfrm>
          <a:off x="0" y="0"/>
          <a:ext cx="0" cy="0"/>
          <a:chOff x="0" y="0"/>
          <a:chExt cx="0" cy="0"/>
        </a:xfrm>
      </p:grpSpPr>
      <p:sp>
        <p:nvSpPr>
          <p:cNvPr id="138" name="Google Shape;138;g3703edf5d3c_0_1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39" name="Google Shape;139;g3703edf5d3c_0_156"/>
          <p:cNvPicPr preferRelativeResize="0"/>
          <p:nvPr/>
        </p:nvPicPr>
        <p:blipFill rotWithShape="1">
          <a:blip r:embed="rId2">
            <a:alphaModFix/>
          </a:blip>
          <a:srcRect b="14757" l="5573" r="4965" t="17578"/>
          <a:stretch/>
        </p:blipFill>
        <p:spPr>
          <a:xfrm>
            <a:off x="-14100" y="138567"/>
            <a:ext cx="1274026" cy="287733"/>
          </a:xfrm>
          <a:prstGeom prst="rect">
            <a:avLst/>
          </a:prstGeom>
          <a:noFill/>
          <a:ln>
            <a:noFill/>
          </a:ln>
        </p:spPr>
      </p:pic>
      <p:sp>
        <p:nvSpPr>
          <p:cNvPr id="140" name="Google Shape;140;g3703edf5d3c_0_156"/>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41" name="Google Shape;141;g3703edf5d3c_0_156"/>
          <p:cNvPicPr preferRelativeResize="0"/>
          <p:nvPr/>
        </p:nvPicPr>
        <p:blipFill rotWithShape="1">
          <a:blip r:embed="rId3">
            <a:alphaModFix/>
          </a:blip>
          <a:srcRect b="0" l="0" r="0" t="0"/>
          <a:stretch/>
        </p:blipFill>
        <p:spPr>
          <a:xfrm>
            <a:off x="7460900" y="4673350"/>
            <a:ext cx="1371401" cy="245550"/>
          </a:xfrm>
          <a:prstGeom prst="rect">
            <a:avLst/>
          </a:prstGeom>
          <a:noFill/>
          <a:ln>
            <a:noFill/>
          </a:ln>
        </p:spPr>
      </p:pic>
      <p:pic>
        <p:nvPicPr>
          <p:cNvPr id="142" name="Google Shape;142;g3703edf5d3c_0_156"/>
          <p:cNvPicPr preferRelativeResize="0"/>
          <p:nvPr/>
        </p:nvPicPr>
        <p:blipFill rotWithShape="1">
          <a:blip r:embed="rId4">
            <a:alphaModFix/>
          </a:blip>
          <a:srcRect b="0" l="0" r="0" t="0"/>
          <a:stretch/>
        </p:blipFill>
        <p:spPr>
          <a:xfrm>
            <a:off x="311700" y="4454450"/>
            <a:ext cx="424675" cy="590129"/>
          </a:xfrm>
          <a:prstGeom prst="rect">
            <a:avLst/>
          </a:prstGeom>
          <a:noFill/>
          <a:ln>
            <a:noFill/>
          </a:ln>
        </p:spPr>
      </p:pic>
      <p:pic>
        <p:nvPicPr>
          <p:cNvPr id="143" name="Google Shape;143;g3703edf5d3c_0_156"/>
          <p:cNvPicPr preferRelativeResize="0"/>
          <p:nvPr/>
        </p:nvPicPr>
        <p:blipFill rotWithShape="1">
          <a:blip r:embed="rId5">
            <a:alphaModFix/>
          </a:blip>
          <a:srcRect b="0" l="0" r="0" t="0"/>
          <a:stretch/>
        </p:blipFill>
        <p:spPr>
          <a:xfrm>
            <a:off x="-14100" y="4227950"/>
            <a:ext cx="9143997" cy="79500"/>
          </a:xfrm>
          <a:prstGeom prst="rect">
            <a:avLst/>
          </a:prstGeom>
          <a:noFill/>
          <a:ln>
            <a:noFill/>
          </a:ln>
        </p:spPr>
      </p:pic>
      <p:sp>
        <p:nvSpPr>
          <p:cNvPr id="144" name="Google Shape;144;g3703edf5d3c_0_15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Font typeface="Raleway"/>
              <a:buNone/>
              <a:defRPr b="1" sz="3600">
                <a:solidFill>
                  <a:schemeClr val="lt1"/>
                </a:solidFill>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5" name="Google Shape;145;g3703edf5d3c_0_15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Font typeface="Raleway Medium"/>
              <a:buNone/>
              <a:defRPr sz="2800">
                <a:solidFill>
                  <a:schemeClr val="lt1"/>
                </a:solidFill>
                <a:latin typeface="Raleway Medium"/>
                <a:ea typeface="Raleway Medium"/>
                <a:cs typeface="Raleway Medium"/>
                <a:sym typeface="Raleway Medium"/>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6" name="Shape 146"/>
        <p:cNvGrpSpPr/>
        <p:nvPr/>
      </p:nvGrpSpPr>
      <p:grpSpPr>
        <a:xfrm>
          <a:off x="0" y="0"/>
          <a:ext cx="0" cy="0"/>
          <a:chOff x="0" y="0"/>
          <a:chExt cx="0" cy="0"/>
        </a:xfrm>
      </p:grpSpPr>
      <p:sp>
        <p:nvSpPr>
          <p:cNvPr id="147" name="Google Shape;147;g3703edf5d3c_0_165"/>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48" name="Google Shape;148;g3703edf5d3c_0_165"/>
          <p:cNvSpPr txBox="1"/>
          <p:nvPr>
            <p:ph idx="1" type="body"/>
          </p:nvPr>
        </p:nvSpPr>
        <p:spPr>
          <a:xfrm>
            <a:off x="311700" y="1465800"/>
            <a:ext cx="3345900" cy="2725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Font typeface="Raleway"/>
              <a:buChar char="●"/>
              <a:defRPr sz="1200">
                <a:latin typeface="Raleway"/>
                <a:ea typeface="Raleway"/>
                <a:cs typeface="Raleway"/>
                <a:sym typeface="Raleway"/>
              </a:defRPr>
            </a:lvl1pPr>
            <a:lvl2pPr indent="-304800" lvl="1" marL="914400" algn="l">
              <a:lnSpc>
                <a:spcPct val="115000"/>
              </a:lnSpc>
              <a:spcBef>
                <a:spcPts val="0"/>
              </a:spcBef>
              <a:spcAft>
                <a:spcPts val="0"/>
              </a:spcAft>
              <a:buSzPts val="1200"/>
              <a:buFont typeface="Raleway"/>
              <a:buChar char="○"/>
              <a:defRPr sz="1200">
                <a:latin typeface="Raleway"/>
                <a:ea typeface="Raleway"/>
                <a:cs typeface="Raleway"/>
                <a:sym typeface="Raleway"/>
              </a:defRPr>
            </a:lvl2pPr>
            <a:lvl3pPr indent="-304800" lvl="2" marL="1371600" algn="l">
              <a:lnSpc>
                <a:spcPct val="115000"/>
              </a:lnSpc>
              <a:spcBef>
                <a:spcPts val="0"/>
              </a:spcBef>
              <a:spcAft>
                <a:spcPts val="0"/>
              </a:spcAft>
              <a:buSzPts val="1200"/>
              <a:buFont typeface="Raleway"/>
              <a:buChar char="■"/>
              <a:defRPr sz="1200">
                <a:latin typeface="Raleway"/>
                <a:ea typeface="Raleway"/>
                <a:cs typeface="Raleway"/>
                <a:sym typeface="Raleway"/>
              </a:defRPr>
            </a:lvl3pPr>
            <a:lvl4pPr indent="-304800" lvl="3" marL="1828800" algn="l">
              <a:lnSpc>
                <a:spcPct val="115000"/>
              </a:lnSpc>
              <a:spcBef>
                <a:spcPts val="0"/>
              </a:spcBef>
              <a:spcAft>
                <a:spcPts val="0"/>
              </a:spcAft>
              <a:buSzPts val="1200"/>
              <a:buFont typeface="Raleway"/>
              <a:buChar char="●"/>
              <a:defRPr sz="1200">
                <a:latin typeface="Raleway"/>
                <a:ea typeface="Raleway"/>
                <a:cs typeface="Raleway"/>
                <a:sym typeface="Raleway"/>
              </a:defRPr>
            </a:lvl4pPr>
            <a:lvl5pPr indent="-304800" lvl="4" marL="2286000" algn="l">
              <a:lnSpc>
                <a:spcPct val="115000"/>
              </a:lnSpc>
              <a:spcBef>
                <a:spcPts val="0"/>
              </a:spcBef>
              <a:spcAft>
                <a:spcPts val="0"/>
              </a:spcAft>
              <a:buSzPts val="1200"/>
              <a:buFont typeface="Raleway"/>
              <a:buChar char="○"/>
              <a:defRPr sz="1200">
                <a:latin typeface="Raleway"/>
                <a:ea typeface="Raleway"/>
                <a:cs typeface="Raleway"/>
                <a:sym typeface="Raleway"/>
              </a:defRPr>
            </a:lvl5pPr>
            <a:lvl6pPr indent="-304800" lvl="5" marL="2743200" algn="l">
              <a:lnSpc>
                <a:spcPct val="115000"/>
              </a:lnSpc>
              <a:spcBef>
                <a:spcPts val="0"/>
              </a:spcBef>
              <a:spcAft>
                <a:spcPts val="0"/>
              </a:spcAft>
              <a:buSzPts val="1200"/>
              <a:buFont typeface="Raleway"/>
              <a:buChar char="■"/>
              <a:defRPr sz="1200">
                <a:latin typeface="Raleway"/>
                <a:ea typeface="Raleway"/>
                <a:cs typeface="Raleway"/>
                <a:sym typeface="Raleway"/>
              </a:defRPr>
            </a:lvl6pPr>
            <a:lvl7pPr indent="-304800" lvl="6" marL="3200400" algn="l">
              <a:lnSpc>
                <a:spcPct val="115000"/>
              </a:lnSpc>
              <a:spcBef>
                <a:spcPts val="0"/>
              </a:spcBef>
              <a:spcAft>
                <a:spcPts val="0"/>
              </a:spcAft>
              <a:buSzPts val="1200"/>
              <a:buFont typeface="Raleway"/>
              <a:buChar char="●"/>
              <a:defRPr sz="1200">
                <a:latin typeface="Raleway"/>
                <a:ea typeface="Raleway"/>
                <a:cs typeface="Raleway"/>
                <a:sym typeface="Raleway"/>
              </a:defRPr>
            </a:lvl7pPr>
            <a:lvl8pPr indent="-304800" lvl="7" marL="3657600" algn="l">
              <a:lnSpc>
                <a:spcPct val="115000"/>
              </a:lnSpc>
              <a:spcBef>
                <a:spcPts val="0"/>
              </a:spcBef>
              <a:spcAft>
                <a:spcPts val="0"/>
              </a:spcAft>
              <a:buSzPts val="1200"/>
              <a:buFont typeface="Raleway"/>
              <a:buChar char="○"/>
              <a:defRPr sz="1200">
                <a:latin typeface="Raleway"/>
                <a:ea typeface="Raleway"/>
                <a:cs typeface="Raleway"/>
                <a:sym typeface="Raleway"/>
              </a:defRPr>
            </a:lvl8pPr>
            <a:lvl9pPr indent="-304800" lvl="8" marL="4114800" algn="l">
              <a:lnSpc>
                <a:spcPct val="115000"/>
              </a:lnSpc>
              <a:spcBef>
                <a:spcPts val="0"/>
              </a:spcBef>
              <a:spcAft>
                <a:spcPts val="0"/>
              </a:spcAft>
              <a:buSzPts val="1200"/>
              <a:buFont typeface="Raleway"/>
              <a:buChar char="■"/>
              <a:defRPr sz="1200">
                <a:latin typeface="Raleway"/>
                <a:ea typeface="Raleway"/>
                <a:cs typeface="Raleway"/>
                <a:sym typeface="Raleway"/>
              </a:defRPr>
            </a:lvl9pPr>
          </a:lstStyle>
          <a:p/>
        </p:txBody>
      </p:sp>
      <p:sp>
        <p:nvSpPr>
          <p:cNvPr id="149" name="Google Shape;149;g3703edf5d3c_0_1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50" name="Google Shape;150;g3703edf5d3c_0_165"/>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 name="Shape 15"/>
        <p:cNvGrpSpPr/>
        <p:nvPr/>
      </p:nvGrpSpPr>
      <p:grpSpPr>
        <a:xfrm>
          <a:off x="0" y="0"/>
          <a:ext cx="0" cy="0"/>
          <a:chOff x="0" y="0"/>
          <a:chExt cx="0" cy="0"/>
        </a:xfrm>
      </p:grpSpPr>
      <p:sp>
        <p:nvSpPr>
          <p:cNvPr id="16" name="Google Shape;16;p22"/>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7" name="Google Shape;17;p22"/>
          <p:cNvSpPr txBox="1"/>
          <p:nvPr>
            <p:ph idx="1" type="body"/>
          </p:nvPr>
        </p:nvSpPr>
        <p:spPr>
          <a:xfrm>
            <a:off x="311700" y="1465800"/>
            <a:ext cx="3345900" cy="2725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Font typeface="Raleway"/>
              <a:buChar char="●"/>
              <a:defRPr sz="1200">
                <a:latin typeface="Raleway"/>
                <a:ea typeface="Raleway"/>
                <a:cs typeface="Raleway"/>
                <a:sym typeface="Raleway"/>
              </a:defRPr>
            </a:lvl1pPr>
            <a:lvl2pPr indent="-304800" lvl="1" marL="914400" algn="l">
              <a:lnSpc>
                <a:spcPct val="115000"/>
              </a:lnSpc>
              <a:spcBef>
                <a:spcPts val="0"/>
              </a:spcBef>
              <a:spcAft>
                <a:spcPts val="0"/>
              </a:spcAft>
              <a:buSzPts val="1200"/>
              <a:buFont typeface="Raleway"/>
              <a:buChar char="○"/>
              <a:defRPr sz="1200">
                <a:latin typeface="Raleway"/>
                <a:ea typeface="Raleway"/>
                <a:cs typeface="Raleway"/>
                <a:sym typeface="Raleway"/>
              </a:defRPr>
            </a:lvl2pPr>
            <a:lvl3pPr indent="-304800" lvl="2" marL="1371600" algn="l">
              <a:lnSpc>
                <a:spcPct val="115000"/>
              </a:lnSpc>
              <a:spcBef>
                <a:spcPts val="0"/>
              </a:spcBef>
              <a:spcAft>
                <a:spcPts val="0"/>
              </a:spcAft>
              <a:buSzPts val="1200"/>
              <a:buFont typeface="Raleway"/>
              <a:buChar char="■"/>
              <a:defRPr sz="1200">
                <a:latin typeface="Raleway"/>
                <a:ea typeface="Raleway"/>
                <a:cs typeface="Raleway"/>
                <a:sym typeface="Raleway"/>
              </a:defRPr>
            </a:lvl3pPr>
            <a:lvl4pPr indent="-304800" lvl="3" marL="1828800" algn="l">
              <a:lnSpc>
                <a:spcPct val="115000"/>
              </a:lnSpc>
              <a:spcBef>
                <a:spcPts val="0"/>
              </a:spcBef>
              <a:spcAft>
                <a:spcPts val="0"/>
              </a:spcAft>
              <a:buSzPts val="1200"/>
              <a:buFont typeface="Raleway"/>
              <a:buChar char="●"/>
              <a:defRPr sz="1200">
                <a:latin typeface="Raleway"/>
                <a:ea typeface="Raleway"/>
                <a:cs typeface="Raleway"/>
                <a:sym typeface="Raleway"/>
              </a:defRPr>
            </a:lvl4pPr>
            <a:lvl5pPr indent="-304800" lvl="4" marL="2286000" algn="l">
              <a:lnSpc>
                <a:spcPct val="115000"/>
              </a:lnSpc>
              <a:spcBef>
                <a:spcPts val="0"/>
              </a:spcBef>
              <a:spcAft>
                <a:spcPts val="0"/>
              </a:spcAft>
              <a:buSzPts val="1200"/>
              <a:buFont typeface="Raleway"/>
              <a:buChar char="○"/>
              <a:defRPr sz="1200">
                <a:latin typeface="Raleway"/>
                <a:ea typeface="Raleway"/>
                <a:cs typeface="Raleway"/>
                <a:sym typeface="Raleway"/>
              </a:defRPr>
            </a:lvl5pPr>
            <a:lvl6pPr indent="-304800" lvl="5" marL="2743200" algn="l">
              <a:lnSpc>
                <a:spcPct val="115000"/>
              </a:lnSpc>
              <a:spcBef>
                <a:spcPts val="0"/>
              </a:spcBef>
              <a:spcAft>
                <a:spcPts val="0"/>
              </a:spcAft>
              <a:buSzPts val="1200"/>
              <a:buFont typeface="Raleway"/>
              <a:buChar char="■"/>
              <a:defRPr sz="1200">
                <a:latin typeface="Raleway"/>
                <a:ea typeface="Raleway"/>
                <a:cs typeface="Raleway"/>
                <a:sym typeface="Raleway"/>
              </a:defRPr>
            </a:lvl6pPr>
            <a:lvl7pPr indent="-304800" lvl="6" marL="3200400" algn="l">
              <a:lnSpc>
                <a:spcPct val="115000"/>
              </a:lnSpc>
              <a:spcBef>
                <a:spcPts val="0"/>
              </a:spcBef>
              <a:spcAft>
                <a:spcPts val="0"/>
              </a:spcAft>
              <a:buSzPts val="1200"/>
              <a:buFont typeface="Raleway"/>
              <a:buChar char="●"/>
              <a:defRPr sz="1200">
                <a:latin typeface="Raleway"/>
                <a:ea typeface="Raleway"/>
                <a:cs typeface="Raleway"/>
                <a:sym typeface="Raleway"/>
              </a:defRPr>
            </a:lvl7pPr>
            <a:lvl8pPr indent="-304800" lvl="7" marL="3657600" algn="l">
              <a:lnSpc>
                <a:spcPct val="115000"/>
              </a:lnSpc>
              <a:spcBef>
                <a:spcPts val="0"/>
              </a:spcBef>
              <a:spcAft>
                <a:spcPts val="0"/>
              </a:spcAft>
              <a:buSzPts val="1200"/>
              <a:buFont typeface="Raleway"/>
              <a:buChar char="○"/>
              <a:defRPr sz="1200">
                <a:latin typeface="Raleway"/>
                <a:ea typeface="Raleway"/>
                <a:cs typeface="Raleway"/>
                <a:sym typeface="Raleway"/>
              </a:defRPr>
            </a:lvl8pPr>
            <a:lvl9pPr indent="-304800" lvl="8" marL="4114800" algn="l">
              <a:lnSpc>
                <a:spcPct val="115000"/>
              </a:lnSpc>
              <a:spcBef>
                <a:spcPts val="0"/>
              </a:spcBef>
              <a:spcAft>
                <a:spcPts val="0"/>
              </a:spcAft>
              <a:buSzPts val="1200"/>
              <a:buFont typeface="Raleway"/>
              <a:buChar char="■"/>
              <a:defRPr sz="1200">
                <a:latin typeface="Raleway"/>
                <a:ea typeface="Raleway"/>
                <a:cs typeface="Raleway"/>
                <a:sym typeface="Raleway"/>
              </a:defRPr>
            </a:lvl9pPr>
          </a:lstStyle>
          <a:p/>
        </p:txBody>
      </p:sp>
      <p:sp>
        <p:nvSpPr>
          <p:cNvPr id="18" name="Google Shape;1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9" name="Google Shape;19;p22"/>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1" name="Shape 151"/>
        <p:cNvGrpSpPr/>
        <p:nvPr/>
      </p:nvGrpSpPr>
      <p:grpSpPr>
        <a:xfrm>
          <a:off x="0" y="0"/>
          <a:ext cx="0" cy="0"/>
          <a:chOff x="0" y="0"/>
          <a:chExt cx="0" cy="0"/>
        </a:xfrm>
      </p:grpSpPr>
      <p:sp>
        <p:nvSpPr>
          <p:cNvPr id="152" name="Google Shape;152;g3703edf5d3c_0_1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53" name="Google Shape;153;g3703edf5d3c_0_170"/>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
        <p:nvSpPr>
          <p:cNvPr id="154" name="Google Shape;154;g3703edf5d3c_0_170"/>
          <p:cNvSpPr txBox="1"/>
          <p:nvPr>
            <p:ph type="title"/>
          </p:nvPr>
        </p:nvSpPr>
        <p:spPr>
          <a:xfrm>
            <a:off x="311700" y="5212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5" name="Google Shape;155;g3703edf5d3c_0_170"/>
          <p:cNvSpPr txBox="1"/>
          <p:nvPr>
            <p:ph idx="1" type="body"/>
          </p:nvPr>
        </p:nvSpPr>
        <p:spPr>
          <a:xfrm>
            <a:off x="311700" y="1287775"/>
            <a:ext cx="8520600" cy="2842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56" name="Google Shape;156;g3703edf5d3c_0_170"/>
          <p:cNvSpPr/>
          <p:nvPr>
            <p:ph idx="2" type="pic"/>
          </p:nvPr>
        </p:nvSpPr>
        <p:spPr>
          <a:xfrm>
            <a:off x="4464050" y="1093925"/>
            <a:ext cx="4148100" cy="33162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1">
    <p:bg>
      <p:bgPr>
        <a:solidFill>
          <a:srgbClr val="BEE5EB"/>
        </a:solidFill>
      </p:bgPr>
    </p:bg>
    <p:spTree>
      <p:nvGrpSpPr>
        <p:cNvPr id="157" name="Shape 157"/>
        <p:cNvGrpSpPr/>
        <p:nvPr/>
      </p:nvGrpSpPr>
      <p:grpSpPr>
        <a:xfrm>
          <a:off x="0" y="0"/>
          <a:ext cx="0" cy="0"/>
          <a:chOff x="0" y="0"/>
          <a:chExt cx="0" cy="0"/>
        </a:xfrm>
      </p:grpSpPr>
      <p:sp>
        <p:nvSpPr>
          <p:cNvPr id="158" name="Google Shape;158;g3703edf5d3c_0_1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59" name="Google Shape;159;g3703edf5d3c_0_176"/>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0" name="Google Shape;160;g3703edf5d3c_0_176"/>
          <p:cNvPicPr preferRelativeResize="0"/>
          <p:nvPr/>
        </p:nvPicPr>
        <p:blipFill rotWithShape="1">
          <a:blip r:embed="rId2">
            <a:alphaModFix/>
          </a:blip>
          <a:srcRect b="0" l="0" r="0" t="0"/>
          <a:stretch/>
        </p:blipFill>
        <p:spPr>
          <a:xfrm>
            <a:off x="7460900" y="4673350"/>
            <a:ext cx="1371401" cy="245550"/>
          </a:xfrm>
          <a:prstGeom prst="rect">
            <a:avLst/>
          </a:prstGeom>
          <a:noFill/>
          <a:ln>
            <a:noFill/>
          </a:ln>
        </p:spPr>
      </p:pic>
      <p:pic>
        <p:nvPicPr>
          <p:cNvPr id="161" name="Google Shape;161;g3703edf5d3c_0_176"/>
          <p:cNvPicPr preferRelativeResize="0"/>
          <p:nvPr/>
        </p:nvPicPr>
        <p:blipFill rotWithShape="1">
          <a:blip r:embed="rId3">
            <a:alphaModFix/>
          </a:blip>
          <a:srcRect b="0" l="0" r="0" t="0"/>
          <a:stretch/>
        </p:blipFill>
        <p:spPr>
          <a:xfrm>
            <a:off x="311700" y="4454450"/>
            <a:ext cx="424675" cy="590129"/>
          </a:xfrm>
          <a:prstGeom prst="rect">
            <a:avLst/>
          </a:prstGeom>
          <a:noFill/>
          <a:ln>
            <a:noFill/>
          </a:ln>
        </p:spPr>
      </p:pic>
      <p:sp>
        <p:nvSpPr>
          <p:cNvPr id="162" name="Google Shape;162;g3703edf5d3c_0_17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Font typeface="Raleway"/>
              <a:buNone/>
              <a:defRPr b="1" sz="3600">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63" name="Google Shape;163;g3703edf5d3c_0_17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800"/>
              <a:buFont typeface="Raleway Medium"/>
              <a:buNone/>
              <a:defRPr sz="2800">
                <a:solidFill>
                  <a:schemeClr val="dk1"/>
                </a:solidFill>
                <a:latin typeface="Raleway Medium"/>
                <a:ea typeface="Raleway Medium"/>
                <a:cs typeface="Raleway Medium"/>
                <a:sym typeface="Raleway Medium"/>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p:txBody>
      </p:sp>
      <p:pic>
        <p:nvPicPr>
          <p:cNvPr id="164" name="Google Shape;164;g3703edf5d3c_0_176"/>
          <p:cNvPicPr preferRelativeResize="0"/>
          <p:nvPr/>
        </p:nvPicPr>
        <p:blipFill rotWithShape="1">
          <a:blip r:embed="rId4">
            <a:alphaModFix/>
          </a:blip>
          <a:srcRect b="0" l="0" r="0" t="0"/>
          <a:stretch/>
        </p:blipFill>
        <p:spPr>
          <a:xfrm>
            <a:off x="-1400" y="150025"/>
            <a:ext cx="1394828" cy="281025"/>
          </a:xfrm>
          <a:prstGeom prst="rect">
            <a:avLst/>
          </a:prstGeom>
          <a:noFill/>
          <a:ln>
            <a:noFill/>
          </a:ln>
        </p:spPr>
      </p:pic>
      <p:pic>
        <p:nvPicPr>
          <p:cNvPr id="165" name="Google Shape;165;g3703edf5d3c_0_176"/>
          <p:cNvPicPr preferRelativeResize="0"/>
          <p:nvPr/>
        </p:nvPicPr>
        <p:blipFill rotWithShape="1">
          <a:blip r:embed="rId5">
            <a:alphaModFix/>
          </a:blip>
          <a:srcRect b="0" l="0" r="0" t="0"/>
          <a:stretch/>
        </p:blipFill>
        <p:spPr>
          <a:xfrm>
            <a:off x="0" y="4243350"/>
            <a:ext cx="9175199" cy="803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1">
  <p:cSld name="ONE_COLUMN_TEXT_1">
    <p:bg>
      <p:bgPr>
        <a:solidFill>
          <a:srgbClr val="BEE5EB"/>
        </a:solidFill>
      </p:bgPr>
    </p:bg>
    <p:spTree>
      <p:nvGrpSpPr>
        <p:cNvPr id="166" name="Shape 166"/>
        <p:cNvGrpSpPr/>
        <p:nvPr/>
      </p:nvGrpSpPr>
      <p:grpSpPr>
        <a:xfrm>
          <a:off x="0" y="0"/>
          <a:ext cx="0" cy="0"/>
          <a:chOff x="0" y="0"/>
          <a:chExt cx="0" cy="0"/>
        </a:xfrm>
      </p:grpSpPr>
      <p:sp>
        <p:nvSpPr>
          <p:cNvPr id="167" name="Google Shape;167;g3703edf5d3c_0_18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68" name="Google Shape;168;g3703edf5d3c_0_185"/>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
        <p:nvSpPr>
          <p:cNvPr id="169" name="Google Shape;169;g3703edf5d3c_0_185"/>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70" name="Google Shape;170;g3703edf5d3c_0_185"/>
          <p:cNvSpPr txBox="1"/>
          <p:nvPr>
            <p:ph idx="1" type="body"/>
          </p:nvPr>
        </p:nvSpPr>
        <p:spPr>
          <a:xfrm>
            <a:off x="311700" y="1465800"/>
            <a:ext cx="3345900" cy="2725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Font typeface="Raleway"/>
              <a:buChar char="●"/>
              <a:defRPr sz="1200">
                <a:latin typeface="Raleway"/>
                <a:ea typeface="Raleway"/>
                <a:cs typeface="Raleway"/>
                <a:sym typeface="Raleway"/>
              </a:defRPr>
            </a:lvl1pPr>
            <a:lvl2pPr indent="-304800" lvl="1" marL="914400" algn="l">
              <a:lnSpc>
                <a:spcPct val="115000"/>
              </a:lnSpc>
              <a:spcBef>
                <a:spcPts val="0"/>
              </a:spcBef>
              <a:spcAft>
                <a:spcPts val="0"/>
              </a:spcAft>
              <a:buSzPts val="1200"/>
              <a:buFont typeface="Raleway"/>
              <a:buChar char="○"/>
              <a:defRPr sz="1200">
                <a:latin typeface="Raleway"/>
                <a:ea typeface="Raleway"/>
                <a:cs typeface="Raleway"/>
                <a:sym typeface="Raleway"/>
              </a:defRPr>
            </a:lvl2pPr>
            <a:lvl3pPr indent="-304800" lvl="2" marL="1371600" algn="l">
              <a:lnSpc>
                <a:spcPct val="115000"/>
              </a:lnSpc>
              <a:spcBef>
                <a:spcPts val="0"/>
              </a:spcBef>
              <a:spcAft>
                <a:spcPts val="0"/>
              </a:spcAft>
              <a:buSzPts val="1200"/>
              <a:buFont typeface="Raleway"/>
              <a:buChar char="■"/>
              <a:defRPr sz="1200">
                <a:latin typeface="Raleway"/>
                <a:ea typeface="Raleway"/>
                <a:cs typeface="Raleway"/>
                <a:sym typeface="Raleway"/>
              </a:defRPr>
            </a:lvl3pPr>
            <a:lvl4pPr indent="-304800" lvl="3" marL="1828800" algn="l">
              <a:lnSpc>
                <a:spcPct val="115000"/>
              </a:lnSpc>
              <a:spcBef>
                <a:spcPts val="0"/>
              </a:spcBef>
              <a:spcAft>
                <a:spcPts val="0"/>
              </a:spcAft>
              <a:buSzPts val="1200"/>
              <a:buFont typeface="Raleway"/>
              <a:buChar char="●"/>
              <a:defRPr sz="1200">
                <a:latin typeface="Raleway"/>
                <a:ea typeface="Raleway"/>
                <a:cs typeface="Raleway"/>
                <a:sym typeface="Raleway"/>
              </a:defRPr>
            </a:lvl4pPr>
            <a:lvl5pPr indent="-304800" lvl="4" marL="2286000" algn="l">
              <a:lnSpc>
                <a:spcPct val="115000"/>
              </a:lnSpc>
              <a:spcBef>
                <a:spcPts val="0"/>
              </a:spcBef>
              <a:spcAft>
                <a:spcPts val="0"/>
              </a:spcAft>
              <a:buSzPts val="1200"/>
              <a:buFont typeface="Raleway"/>
              <a:buChar char="○"/>
              <a:defRPr sz="1200">
                <a:latin typeface="Raleway"/>
                <a:ea typeface="Raleway"/>
                <a:cs typeface="Raleway"/>
                <a:sym typeface="Raleway"/>
              </a:defRPr>
            </a:lvl5pPr>
            <a:lvl6pPr indent="-304800" lvl="5" marL="2743200" algn="l">
              <a:lnSpc>
                <a:spcPct val="115000"/>
              </a:lnSpc>
              <a:spcBef>
                <a:spcPts val="0"/>
              </a:spcBef>
              <a:spcAft>
                <a:spcPts val="0"/>
              </a:spcAft>
              <a:buSzPts val="1200"/>
              <a:buFont typeface="Raleway"/>
              <a:buChar char="■"/>
              <a:defRPr sz="1200">
                <a:latin typeface="Raleway"/>
                <a:ea typeface="Raleway"/>
                <a:cs typeface="Raleway"/>
                <a:sym typeface="Raleway"/>
              </a:defRPr>
            </a:lvl6pPr>
            <a:lvl7pPr indent="-304800" lvl="6" marL="3200400" algn="l">
              <a:lnSpc>
                <a:spcPct val="115000"/>
              </a:lnSpc>
              <a:spcBef>
                <a:spcPts val="0"/>
              </a:spcBef>
              <a:spcAft>
                <a:spcPts val="0"/>
              </a:spcAft>
              <a:buSzPts val="1200"/>
              <a:buFont typeface="Raleway"/>
              <a:buChar char="●"/>
              <a:defRPr sz="1200">
                <a:latin typeface="Raleway"/>
                <a:ea typeface="Raleway"/>
                <a:cs typeface="Raleway"/>
                <a:sym typeface="Raleway"/>
              </a:defRPr>
            </a:lvl7pPr>
            <a:lvl8pPr indent="-304800" lvl="7" marL="3657600" algn="l">
              <a:lnSpc>
                <a:spcPct val="115000"/>
              </a:lnSpc>
              <a:spcBef>
                <a:spcPts val="0"/>
              </a:spcBef>
              <a:spcAft>
                <a:spcPts val="0"/>
              </a:spcAft>
              <a:buSzPts val="1200"/>
              <a:buFont typeface="Raleway"/>
              <a:buChar char="○"/>
              <a:defRPr sz="1200">
                <a:latin typeface="Raleway"/>
                <a:ea typeface="Raleway"/>
                <a:cs typeface="Raleway"/>
                <a:sym typeface="Raleway"/>
              </a:defRPr>
            </a:lvl8pPr>
            <a:lvl9pPr indent="-304800" lvl="8" marL="4114800" algn="l">
              <a:lnSpc>
                <a:spcPct val="115000"/>
              </a:lnSpc>
              <a:spcBef>
                <a:spcPts val="0"/>
              </a:spcBef>
              <a:spcAft>
                <a:spcPts val="0"/>
              </a:spcAft>
              <a:buSzPts val="1200"/>
              <a:buFont typeface="Raleway"/>
              <a:buChar char="■"/>
              <a:defRPr sz="1200">
                <a:latin typeface="Raleway"/>
                <a:ea typeface="Raleway"/>
                <a:cs typeface="Raleway"/>
                <a:sym typeface="Raleway"/>
              </a:defRPr>
            </a:lvl9pPr>
          </a:lstStyle>
          <a:p/>
        </p:txBody>
      </p:sp>
      <p:sp>
        <p:nvSpPr>
          <p:cNvPr id="171" name="Google Shape;171;g3703edf5d3c_0_185"/>
          <p:cNvSpPr/>
          <p:nvPr>
            <p:ph idx="2" type="pic"/>
          </p:nvPr>
        </p:nvSpPr>
        <p:spPr>
          <a:xfrm>
            <a:off x="4464050" y="631800"/>
            <a:ext cx="4148100" cy="3778200"/>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2">
  <p:cSld name="SECTION_HEADER_1_2">
    <p:bg>
      <p:bgPr>
        <a:solidFill>
          <a:srgbClr val="009CA6"/>
        </a:solidFill>
      </p:bgPr>
    </p:bg>
    <p:spTree>
      <p:nvGrpSpPr>
        <p:cNvPr id="172" name="Shape 172"/>
        <p:cNvGrpSpPr/>
        <p:nvPr/>
      </p:nvGrpSpPr>
      <p:grpSpPr>
        <a:xfrm>
          <a:off x="0" y="0"/>
          <a:ext cx="0" cy="0"/>
          <a:chOff x="0" y="0"/>
          <a:chExt cx="0" cy="0"/>
        </a:xfrm>
      </p:grpSpPr>
      <p:sp>
        <p:nvSpPr>
          <p:cNvPr id="173" name="Google Shape;173;g3703edf5d3c_0_19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74" name="Google Shape;174;g3703edf5d3c_0_191"/>
          <p:cNvPicPr preferRelativeResize="0"/>
          <p:nvPr/>
        </p:nvPicPr>
        <p:blipFill rotWithShape="1">
          <a:blip r:embed="rId2">
            <a:alphaModFix/>
          </a:blip>
          <a:srcRect b="14757" l="5573" r="4965" t="17578"/>
          <a:stretch/>
        </p:blipFill>
        <p:spPr>
          <a:xfrm>
            <a:off x="-14100" y="138567"/>
            <a:ext cx="1274026" cy="287733"/>
          </a:xfrm>
          <a:prstGeom prst="rect">
            <a:avLst/>
          </a:prstGeom>
          <a:noFill/>
          <a:ln>
            <a:noFill/>
          </a:ln>
        </p:spPr>
      </p:pic>
      <p:sp>
        <p:nvSpPr>
          <p:cNvPr id="175" name="Google Shape;175;g3703edf5d3c_0_191"/>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76" name="Google Shape;176;g3703edf5d3c_0_191"/>
          <p:cNvPicPr preferRelativeResize="0"/>
          <p:nvPr/>
        </p:nvPicPr>
        <p:blipFill rotWithShape="1">
          <a:blip r:embed="rId3">
            <a:alphaModFix/>
          </a:blip>
          <a:srcRect b="0" l="0" r="0" t="0"/>
          <a:stretch/>
        </p:blipFill>
        <p:spPr>
          <a:xfrm>
            <a:off x="7460900" y="4673350"/>
            <a:ext cx="1371401" cy="245550"/>
          </a:xfrm>
          <a:prstGeom prst="rect">
            <a:avLst/>
          </a:prstGeom>
          <a:noFill/>
          <a:ln>
            <a:noFill/>
          </a:ln>
        </p:spPr>
      </p:pic>
      <p:pic>
        <p:nvPicPr>
          <p:cNvPr id="177" name="Google Shape;177;g3703edf5d3c_0_191"/>
          <p:cNvPicPr preferRelativeResize="0"/>
          <p:nvPr/>
        </p:nvPicPr>
        <p:blipFill rotWithShape="1">
          <a:blip r:embed="rId4">
            <a:alphaModFix/>
          </a:blip>
          <a:srcRect b="0" l="0" r="0" t="0"/>
          <a:stretch/>
        </p:blipFill>
        <p:spPr>
          <a:xfrm>
            <a:off x="311700" y="4454450"/>
            <a:ext cx="424675" cy="590129"/>
          </a:xfrm>
          <a:prstGeom prst="rect">
            <a:avLst/>
          </a:prstGeom>
          <a:noFill/>
          <a:ln>
            <a:noFill/>
          </a:ln>
        </p:spPr>
      </p:pic>
      <p:pic>
        <p:nvPicPr>
          <p:cNvPr id="178" name="Google Shape;178;g3703edf5d3c_0_191"/>
          <p:cNvPicPr preferRelativeResize="0"/>
          <p:nvPr/>
        </p:nvPicPr>
        <p:blipFill rotWithShape="1">
          <a:blip r:embed="rId5">
            <a:alphaModFix/>
          </a:blip>
          <a:srcRect b="0" l="0" r="0" t="0"/>
          <a:stretch/>
        </p:blipFill>
        <p:spPr>
          <a:xfrm>
            <a:off x="-14100" y="4227950"/>
            <a:ext cx="9143997" cy="79500"/>
          </a:xfrm>
          <a:prstGeom prst="rect">
            <a:avLst/>
          </a:prstGeom>
          <a:noFill/>
          <a:ln>
            <a:noFill/>
          </a:ln>
        </p:spPr>
      </p:pic>
      <p:sp>
        <p:nvSpPr>
          <p:cNvPr id="179" name="Google Shape;179;g3703edf5d3c_0_191"/>
          <p:cNvSpPr txBox="1"/>
          <p:nvPr>
            <p:ph type="ctrTitle"/>
          </p:nvPr>
        </p:nvSpPr>
        <p:spPr>
          <a:xfrm>
            <a:off x="906000" y="931175"/>
            <a:ext cx="79263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Font typeface="Raleway"/>
              <a:buNone/>
              <a:defRPr b="1" sz="3600">
                <a:solidFill>
                  <a:schemeClr val="lt1"/>
                </a:solidFill>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80" name="Google Shape;180;g3703edf5d3c_0_191"/>
          <p:cNvSpPr txBox="1"/>
          <p:nvPr>
            <p:ph idx="1" type="subTitle"/>
          </p:nvPr>
        </p:nvSpPr>
        <p:spPr>
          <a:xfrm>
            <a:off x="906000" y="2112375"/>
            <a:ext cx="7926300" cy="590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400"/>
              <a:buFont typeface="Raleway Medium"/>
              <a:buNone/>
              <a:defRPr sz="2400">
                <a:solidFill>
                  <a:schemeClr val="lt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181" name="Google Shape;181;g3703edf5d3c_0_191"/>
          <p:cNvSpPr txBox="1"/>
          <p:nvPr>
            <p:ph idx="2" type="subTitle"/>
          </p:nvPr>
        </p:nvSpPr>
        <p:spPr>
          <a:xfrm>
            <a:off x="906000" y="2833225"/>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Font typeface="Raleway Medium"/>
              <a:buNone/>
              <a:defRPr sz="1600">
                <a:solidFill>
                  <a:schemeClr val="lt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182" name="Google Shape;182;g3703edf5d3c_0_191"/>
          <p:cNvSpPr txBox="1"/>
          <p:nvPr>
            <p:ph idx="3" type="subTitle"/>
          </p:nvPr>
        </p:nvSpPr>
        <p:spPr>
          <a:xfrm>
            <a:off x="906000" y="3351250"/>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300"/>
              <a:buNone/>
              <a:defRPr b="1" sz="1300">
                <a:solidFill>
                  <a:schemeClr val="lt1"/>
                </a:solidFill>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2 1">
  <p:cSld name="SECTION_HEADER_1_2_1">
    <p:bg>
      <p:bgPr>
        <a:solidFill>
          <a:srgbClr val="004E51"/>
        </a:solidFill>
      </p:bgPr>
    </p:bg>
    <p:spTree>
      <p:nvGrpSpPr>
        <p:cNvPr id="183" name="Shape 183"/>
        <p:cNvGrpSpPr/>
        <p:nvPr/>
      </p:nvGrpSpPr>
      <p:grpSpPr>
        <a:xfrm>
          <a:off x="0" y="0"/>
          <a:ext cx="0" cy="0"/>
          <a:chOff x="0" y="0"/>
          <a:chExt cx="0" cy="0"/>
        </a:xfrm>
      </p:grpSpPr>
      <p:sp>
        <p:nvSpPr>
          <p:cNvPr id="184" name="Google Shape;184;g3703edf5d3c_0_20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85" name="Google Shape;185;g3703edf5d3c_0_202"/>
          <p:cNvPicPr preferRelativeResize="0"/>
          <p:nvPr/>
        </p:nvPicPr>
        <p:blipFill rotWithShape="1">
          <a:blip r:embed="rId2">
            <a:alphaModFix/>
          </a:blip>
          <a:srcRect b="14757" l="5573" r="4965" t="17578"/>
          <a:stretch/>
        </p:blipFill>
        <p:spPr>
          <a:xfrm>
            <a:off x="-14100" y="138567"/>
            <a:ext cx="1274026" cy="287733"/>
          </a:xfrm>
          <a:prstGeom prst="rect">
            <a:avLst/>
          </a:prstGeom>
          <a:noFill/>
          <a:ln>
            <a:noFill/>
          </a:ln>
        </p:spPr>
      </p:pic>
      <p:sp>
        <p:nvSpPr>
          <p:cNvPr id="186" name="Google Shape;186;g3703edf5d3c_0_202"/>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87" name="Google Shape;187;g3703edf5d3c_0_202"/>
          <p:cNvPicPr preferRelativeResize="0"/>
          <p:nvPr/>
        </p:nvPicPr>
        <p:blipFill rotWithShape="1">
          <a:blip r:embed="rId3">
            <a:alphaModFix/>
          </a:blip>
          <a:srcRect b="0" l="0" r="0" t="0"/>
          <a:stretch/>
        </p:blipFill>
        <p:spPr>
          <a:xfrm>
            <a:off x="7460900" y="4673350"/>
            <a:ext cx="1371401" cy="245550"/>
          </a:xfrm>
          <a:prstGeom prst="rect">
            <a:avLst/>
          </a:prstGeom>
          <a:noFill/>
          <a:ln>
            <a:noFill/>
          </a:ln>
        </p:spPr>
      </p:pic>
      <p:pic>
        <p:nvPicPr>
          <p:cNvPr id="188" name="Google Shape;188;g3703edf5d3c_0_202"/>
          <p:cNvPicPr preferRelativeResize="0"/>
          <p:nvPr/>
        </p:nvPicPr>
        <p:blipFill rotWithShape="1">
          <a:blip r:embed="rId4">
            <a:alphaModFix/>
          </a:blip>
          <a:srcRect b="0" l="0" r="0" t="0"/>
          <a:stretch/>
        </p:blipFill>
        <p:spPr>
          <a:xfrm>
            <a:off x="311700" y="4454450"/>
            <a:ext cx="424675" cy="590129"/>
          </a:xfrm>
          <a:prstGeom prst="rect">
            <a:avLst/>
          </a:prstGeom>
          <a:noFill/>
          <a:ln>
            <a:noFill/>
          </a:ln>
        </p:spPr>
      </p:pic>
      <p:pic>
        <p:nvPicPr>
          <p:cNvPr id="189" name="Google Shape;189;g3703edf5d3c_0_202"/>
          <p:cNvPicPr preferRelativeResize="0"/>
          <p:nvPr/>
        </p:nvPicPr>
        <p:blipFill rotWithShape="1">
          <a:blip r:embed="rId5">
            <a:alphaModFix/>
          </a:blip>
          <a:srcRect b="0" l="0" r="0" t="0"/>
          <a:stretch/>
        </p:blipFill>
        <p:spPr>
          <a:xfrm>
            <a:off x="-14100" y="4227950"/>
            <a:ext cx="9143997" cy="79500"/>
          </a:xfrm>
          <a:prstGeom prst="rect">
            <a:avLst/>
          </a:prstGeom>
          <a:noFill/>
          <a:ln>
            <a:noFill/>
          </a:ln>
        </p:spPr>
      </p:pic>
      <p:sp>
        <p:nvSpPr>
          <p:cNvPr id="190" name="Google Shape;190;g3703edf5d3c_0_202"/>
          <p:cNvSpPr txBox="1"/>
          <p:nvPr>
            <p:ph type="ctrTitle"/>
          </p:nvPr>
        </p:nvSpPr>
        <p:spPr>
          <a:xfrm>
            <a:off x="906000" y="931175"/>
            <a:ext cx="79263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Font typeface="Raleway"/>
              <a:buNone/>
              <a:defRPr b="1" sz="3600">
                <a:solidFill>
                  <a:schemeClr val="lt1"/>
                </a:solidFill>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91" name="Google Shape;191;g3703edf5d3c_0_202"/>
          <p:cNvSpPr txBox="1"/>
          <p:nvPr>
            <p:ph idx="1" type="subTitle"/>
          </p:nvPr>
        </p:nvSpPr>
        <p:spPr>
          <a:xfrm>
            <a:off x="906000" y="2112375"/>
            <a:ext cx="7926300" cy="590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400"/>
              <a:buFont typeface="Raleway Medium"/>
              <a:buNone/>
              <a:defRPr sz="2400">
                <a:solidFill>
                  <a:schemeClr val="lt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192" name="Google Shape;192;g3703edf5d3c_0_202"/>
          <p:cNvSpPr txBox="1"/>
          <p:nvPr>
            <p:ph idx="2" type="subTitle"/>
          </p:nvPr>
        </p:nvSpPr>
        <p:spPr>
          <a:xfrm>
            <a:off x="906000" y="2833225"/>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Font typeface="Raleway Medium"/>
              <a:buNone/>
              <a:defRPr sz="1600">
                <a:solidFill>
                  <a:schemeClr val="lt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193" name="Google Shape;193;g3703edf5d3c_0_202"/>
          <p:cNvSpPr txBox="1"/>
          <p:nvPr>
            <p:ph idx="3" type="subTitle"/>
          </p:nvPr>
        </p:nvSpPr>
        <p:spPr>
          <a:xfrm>
            <a:off x="906000" y="3351250"/>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300"/>
              <a:buNone/>
              <a:defRPr b="1" sz="1300">
                <a:solidFill>
                  <a:schemeClr val="lt1"/>
                </a:solidFill>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4" name="Shape 194"/>
        <p:cNvGrpSpPr/>
        <p:nvPr/>
      </p:nvGrpSpPr>
      <p:grpSpPr>
        <a:xfrm>
          <a:off x="0" y="0"/>
          <a:ext cx="0" cy="0"/>
          <a:chOff x="0" y="0"/>
          <a:chExt cx="0" cy="0"/>
        </a:xfrm>
      </p:grpSpPr>
      <p:sp>
        <p:nvSpPr>
          <p:cNvPr id="195" name="Google Shape;195;g3703edf5d3c_0_2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6" name="Shape 196"/>
        <p:cNvGrpSpPr/>
        <p:nvPr/>
      </p:nvGrpSpPr>
      <p:grpSpPr>
        <a:xfrm>
          <a:off x="0" y="0"/>
          <a:ext cx="0" cy="0"/>
          <a:chOff x="0" y="0"/>
          <a:chExt cx="0" cy="0"/>
        </a:xfrm>
      </p:grpSpPr>
      <p:sp>
        <p:nvSpPr>
          <p:cNvPr id="197" name="Google Shape;197;g3703edf5d3c_0_2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Font typeface="Raleway"/>
              <a:buNone/>
              <a:defRPr b="1" sz="3600">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98" name="Google Shape;198;g3703edf5d3c_0_2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Raleway Medium"/>
              <a:buNone/>
              <a:defRPr sz="2800">
                <a:latin typeface="Raleway Medium"/>
                <a:ea typeface="Raleway Medium"/>
                <a:cs typeface="Raleway Medium"/>
                <a:sym typeface="Raleway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99" name="Google Shape;199;g3703edf5d3c_0_2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grpSp>
        <p:nvGrpSpPr>
          <p:cNvPr id="200" name="Google Shape;200;g3703edf5d3c_0_215"/>
          <p:cNvGrpSpPr/>
          <p:nvPr/>
        </p:nvGrpSpPr>
        <p:grpSpPr>
          <a:xfrm>
            <a:off x="-15600" y="150025"/>
            <a:ext cx="9190800" cy="4993325"/>
            <a:chOff x="-15600" y="150025"/>
            <a:chExt cx="9190800" cy="4993325"/>
          </a:xfrm>
        </p:grpSpPr>
        <p:pic>
          <p:nvPicPr>
            <p:cNvPr id="201" name="Google Shape;201;g3703edf5d3c_0_215"/>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
          <p:nvSpPr>
            <p:cNvPr id="202" name="Google Shape;202;g3703edf5d3c_0_215"/>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03" name="Google Shape;203;g3703edf5d3c_0_215"/>
            <p:cNvPicPr preferRelativeResize="0"/>
            <p:nvPr/>
          </p:nvPicPr>
          <p:blipFill rotWithShape="1">
            <a:blip r:embed="rId3">
              <a:alphaModFix/>
            </a:blip>
            <a:srcRect b="0" l="0" r="0" t="0"/>
            <a:stretch/>
          </p:blipFill>
          <p:spPr>
            <a:xfrm>
              <a:off x="7460900" y="4673350"/>
              <a:ext cx="1371401" cy="245550"/>
            </a:xfrm>
            <a:prstGeom prst="rect">
              <a:avLst/>
            </a:prstGeom>
            <a:noFill/>
            <a:ln>
              <a:noFill/>
            </a:ln>
          </p:spPr>
        </p:pic>
        <p:pic>
          <p:nvPicPr>
            <p:cNvPr id="204" name="Google Shape;204;g3703edf5d3c_0_215"/>
            <p:cNvPicPr preferRelativeResize="0"/>
            <p:nvPr/>
          </p:nvPicPr>
          <p:blipFill rotWithShape="1">
            <a:blip r:embed="rId4">
              <a:alphaModFix/>
            </a:blip>
            <a:srcRect b="0" l="0" r="0" t="0"/>
            <a:stretch/>
          </p:blipFill>
          <p:spPr>
            <a:xfrm>
              <a:off x="311700" y="4454450"/>
              <a:ext cx="424675" cy="590129"/>
            </a:xfrm>
            <a:prstGeom prst="rect">
              <a:avLst/>
            </a:prstGeom>
            <a:noFill/>
            <a:ln>
              <a:noFill/>
            </a:ln>
          </p:spPr>
        </p:pic>
        <p:pic>
          <p:nvPicPr>
            <p:cNvPr id="205" name="Google Shape;205;g3703edf5d3c_0_215"/>
            <p:cNvPicPr preferRelativeResize="0"/>
            <p:nvPr/>
          </p:nvPicPr>
          <p:blipFill rotWithShape="1">
            <a:blip r:embed="rId5">
              <a:alphaModFix/>
            </a:blip>
            <a:srcRect b="0" l="0" r="0" t="0"/>
            <a:stretch/>
          </p:blipFill>
          <p:spPr>
            <a:xfrm>
              <a:off x="0" y="4243350"/>
              <a:ext cx="9175199" cy="80350"/>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2 1 1">
  <p:cSld name="SECTION_HEADER_1_2_1_1">
    <p:bg>
      <p:bgPr>
        <a:solidFill>
          <a:srgbClr val="BEE5EB"/>
        </a:solidFill>
      </p:bgPr>
    </p:bg>
    <p:spTree>
      <p:nvGrpSpPr>
        <p:cNvPr id="206" name="Shape 206"/>
        <p:cNvGrpSpPr/>
        <p:nvPr/>
      </p:nvGrpSpPr>
      <p:grpSpPr>
        <a:xfrm>
          <a:off x="0" y="0"/>
          <a:ext cx="0" cy="0"/>
          <a:chOff x="0" y="0"/>
          <a:chExt cx="0" cy="0"/>
        </a:xfrm>
      </p:grpSpPr>
      <p:sp>
        <p:nvSpPr>
          <p:cNvPr id="207" name="Google Shape;207;g3703edf5d3c_0_2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08" name="Google Shape;208;g3703edf5d3c_0_225"/>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09" name="Google Shape;209;g3703edf5d3c_0_225"/>
          <p:cNvPicPr preferRelativeResize="0"/>
          <p:nvPr/>
        </p:nvPicPr>
        <p:blipFill rotWithShape="1">
          <a:blip r:embed="rId2">
            <a:alphaModFix/>
          </a:blip>
          <a:srcRect b="0" l="0" r="0" t="0"/>
          <a:stretch/>
        </p:blipFill>
        <p:spPr>
          <a:xfrm>
            <a:off x="7460900" y="4673350"/>
            <a:ext cx="1371401" cy="245550"/>
          </a:xfrm>
          <a:prstGeom prst="rect">
            <a:avLst/>
          </a:prstGeom>
          <a:noFill/>
          <a:ln>
            <a:noFill/>
          </a:ln>
        </p:spPr>
      </p:pic>
      <p:pic>
        <p:nvPicPr>
          <p:cNvPr id="210" name="Google Shape;210;g3703edf5d3c_0_225"/>
          <p:cNvPicPr preferRelativeResize="0"/>
          <p:nvPr/>
        </p:nvPicPr>
        <p:blipFill rotWithShape="1">
          <a:blip r:embed="rId3">
            <a:alphaModFix/>
          </a:blip>
          <a:srcRect b="0" l="0" r="0" t="0"/>
          <a:stretch/>
        </p:blipFill>
        <p:spPr>
          <a:xfrm>
            <a:off x="311700" y="4454450"/>
            <a:ext cx="424675" cy="590129"/>
          </a:xfrm>
          <a:prstGeom prst="rect">
            <a:avLst/>
          </a:prstGeom>
          <a:noFill/>
          <a:ln>
            <a:noFill/>
          </a:ln>
        </p:spPr>
      </p:pic>
      <p:pic>
        <p:nvPicPr>
          <p:cNvPr id="211" name="Google Shape;211;g3703edf5d3c_0_225"/>
          <p:cNvPicPr preferRelativeResize="0"/>
          <p:nvPr/>
        </p:nvPicPr>
        <p:blipFill rotWithShape="1">
          <a:blip r:embed="rId4">
            <a:alphaModFix/>
          </a:blip>
          <a:srcRect b="0" l="0" r="0" t="0"/>
          <a:stretch/>
        </p:blipFill>
        <p:spPr>
          <a:xfrm>
            <a:off x="-14100" y="4227950"/>
            <a:ext cx="9143997" cy="79500"/>
          </a:xfrm>
          <a:prstGeom prst="rect">
            <a:avLst/>
          </a:prstGeom>
          <a:noFill/>
          <a:ln>
            <a:noFill/>
          </a:ln>
        </p:spPr>
      </p:pic>
      <p:sp>
        <p:nvSpPr>
          <p:cNvPr id="212" name="Google Shape;212;g3703edf5d3c_0_225"/>
          <p:cNvSpPr txBox="1"/>
          <p:nvPr>
            <p:ph type="ctrTitle"/>
          </p:nvPr>
        </p:nvSpPr>
        <p:spPr>
          <a:xfrm>
            <a:off x="906000" y="931175"/>
            <a:ext cx="79263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4E51"/>
              </a:buClr>
              <a:buSzPts val="3600"/>
              <a:buFont typeface="Raleway"/>
              <a:buNone/>
              <a:defRPr b="1" sz="3600">
                <a:solidFill>
                  <a:srgbClr val="004E51"/>
                </a:solidFill>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13" name="Google Shape;213;g3703edf5d3c_0_225"/>
          <p:cNvSpPr txBox="1"/>
          <p:nvPr>
            <p:ph idx="1" type="subTitle"/>
          </p:nvPr>
        </p:nvSpPr>
        <p:spPr>
          <a:xfrm>
            <a:off x="906000" y="2112375"/>
            <a:ext cx="7926300" cy="590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400"/>
              <a:buFont typeface="Raleway Medium"/>
              <a:buNone/>
              <a:defRPr sz="2400">
                <a:solidFill>
                  <a:schemeClr val="dk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214" name="Google Shape;214;g3703edf5d3c_0_225"/>
          <p:cNvSpPr txBox="1"/>
          <p:nvPr>
            <p:ph idx="2" type="subTitle"/>
          </p:nvPr>
        </p:nvSpPr>
        <p:spPr>
          <a:xfrm>
            <a:off x="906000" y="2833225"/>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4E51"/>
              </a:buClr>
              <a:buSzPts val="1600"/>
              <a:buFont typeface="Raleway Medium"/>
              <a:buNone/>
              <a:defRPr sz="1600">
                <a:solidFill>
                  <a:srgbClr val="004E5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215" name="Google Shape;215;g3703edf5d3c_0_225"/>
          <p:cNvSpPr txBox="1"/>
          <p:nvPr>
            <p:ph idx="3" type="subTitle"/>
          </p:nvPr>
        </p:nvSpPr>
        <p:spPr>
          <a:xfrm>
            <a:off x="906000" y="3351250"/>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300"/>
              <a:buNone/>
              <a:defRPr b="1" sz="1300">
                <a:solidFill>
                  <a:schemeClr val="dk1"/>
                </a:solidFill>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pic>
        <p:nvPicPr>
          <p:cNvPr id="216" name="Google Shape;216;g3703edf5d3c_0_225"/>
          <p:cNvPicPr preferRelativeResize="0"/>
          <p:nvPr/>
        </p:nvPicPr>
        <p:blipFill rotWithShape="1">
          <a:blip r:embed="rId5">
            <a:alphaModFix/>
          </a:blip>
          <a:srcRect b="0" l="0" r="0" t="0"/>
          <a:stretch/>
        </p:blipFill>
        <p:spPr>
          <a:xfrm>
            <a:off x="-1400" y="150025"/>
            <a:ext cx="1394828" cy="28102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bg>
      <p:bgPr>
        <a:solidFill>
          <a:srgbClr val="BEE5EB"/>
        </a:solidFill>
      </p:bgPr>
    </p:bg>
    <p:spTree>
      <p:nvGrpSpPr>
        <p:cNvPr id="217" name="Shape 217"/>
        <p:cNvGrpSpPr/>
        <p:nvPr/>
      </p:nvGrpSpPr>
      <p:grpSpPr>
        <a:xfrm>
          <a:off x="0" y="0"/>
          <a:ext cx="0" cy="0"/>
          <a:chOff x="0" y="0"/>
          <a:chExt cx="0" cy="0"/>
        </a:xfrm>
      </p:grpSpPr>
      <p:sp>
        <p:nvSpPr>
          <p:cNvPr id="218" name="Google Shape;218;g3703edf5d3c_0_2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19" name="Google Shape;219;g3703edf5d3c_0_236"/>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
        <p:nvSpPr>
          <p:cNvPr id="220" name="Google Shape;220;g3703edf5d3c_0_236"/>
          <p:cNvSpPr txBox="1"/>
          <p:nvPr>
            <p:ph type="title"/>
          </p:nvPr>
        </p:nvSpPr>
        <p:spPr>
          <a:xfrm>
            <a:off x="311700" y="5212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1" name="Google Shape;221;g3703edf5d3c_0_236"/>
          <p:cNvSpPr txBox="1"/>
          <p:nvPr>
            <p:ph idx="1" type="body"/>
          </p:nvPr>
        </p:nvSpPr>
        <p:spPr>
          <a:xfrm>
            <a:off x="311700" y="1228675"/>
            <a:ext cx="3999900" cy="297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2" name="Google Shape;222;g3703edf5d3c_0_236"/>
          <p:cNvSpPr txBox="1"/>
          <p:nvPr>
            <p:ph idx="2" type="body"/>
          </p:nvPr>
        </p:nvSpPr>
        <p:spPr>
          <a:xfrm>
            <a:off x="4832400" y="1228675"/>
            <a:ext cx="3999900" cy="297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4D52"/>
        </a:solidFill>
      </p:bgPr>
    </p:bg>
    <p:spTree>
      <p:nvGrpSpPr>
        <p:cNvPr id="20" name="Shape 20"/>
        <p:cNvGrpSpPr/>
        <p:nvPr/>
      </p:nvGrpSpPr>
      <p:grpSpPr>
        <a:xfrm>
          <a:off x="0" y="0"/>
          <a:ext cx="0" cy="0"/>
          <a:chOff x="0" y="0"/>
          <a:chExt cx="0" cy="0"/>
        </a:xfrm>
      </p:grpSpPr>
      <p:pic>
        <p:nvPicPr>
          <p:cNvPr id="21" name="Google Shape;21;p20"/>
          <p:cNvPicPr preferRelativeResize="0"/>
          <p:nvPr/>
        </p:nvPicPr>
        <p:blipFill rotWithShape="1">
          <a:blip r:embed="rId2">
            <a:alphaModFix/>
          </a:blip>
          <a:srcRect b="14757" l="5572" r="4965" t="17578"/>
          <a:stretch/>
        </p:blipFill>
        <p:spPr>
          <a:xfrm>
            <a:off x="-14100" y="138567"/>
            <a:ext cx="1274026" cy="287733"/>
          </a:xfrm>
          <a:prstGeom prst="rect">
            <a:avLst/>
          </a:prstGeom>
          <a:noFill/>
          <a:ln>
            <a:noFill/>
          </a:ln>
        </p:spPr>
      </p:pic>
      <p:sp>
        <p:nvSpPr>
          <p:cNvPr id="22" name="Google Shape;22;p20"/>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3" name="Google Shape;23;p20"/>
          <p:cNvPicPr preferRelativeResize="0"/>
          <p:nvPr/>
        </p:nvPicPr>
        <p:blipFill rotWithShape="1">
          <a:blip r:embed="rId3">
            <a:alphaModFix/>
          </a:blip>
          <a:srcRect b="0" l="0" r="0" t="0"/>
          <a:stretch/>
        </p:blipFill>
        <p:spPr>
          <a:xfrm>
            <a:off x="7460900" y="4673350"/>
            <a:ext cx="1371401" cy="245550"/>
          </a:xfrm>
          <a:prstGeom prst="rect">
            <a:avLst/>
          </a:prstGeom>
          <a:noFill/>
          <a:ln>
            <a:noFill/>
          </a:ln>
        </p:spPr>
      </p:pic>
      <p:pic>
        <p:nvPicPr>
          <p:cNvPr id="24" name="Google Shape;24;p20"/>
          <p:cNvPicPr preferRelativeResize="0"/>
          <p:nvPr/>
        </p:nvPicPr>
        <p:blipFill rotWithShape="1">
          <a:blip r:embed="rId4">
            <a:alphaModFix/>
          </a:blip>
          <a:srcRect b="0" l="0" r="0" t="0"/>
          <a:stretch/>
        </p:blipFill>
        <p:spPr>
          <a:xfrm>
            <a:off x="311700" y="4454450"/>
            <a:ext cx="424675" cy="590129"/>
          </a:xfrm>
          <a:prstGeom prst="rect">
            <a:avLst/>
          </a:prstGeom>
          <a:noFill/>
          <a:ln>
            <a:noFill/>
          </a:ln>
        </p:spPr>
      </p:pic>
      <p:pic>
        <p:nvPicPr>
          <p:cNvPr id="25" name="Google Shape;25;p20"/>
          <p:cNvPicPr preferRelativeResize="0"/>
          <p:nvPr/>
        </p:nvPicPr>
        <p:blipFill rotWithShape="1">
          <a:blip r:embed="rId5">
            <a:alphaModFix/>
          </a:blip>
          <a:srcRect b="0" l="0" r="0" t="0"/>
          <a:stretch/>
        </p:blipFill>
        <p:spPr>
          <a:xfrm>
            <a:off x="-2" y="4260545"/>
            <a:ext cx="9174477" cy="79500"/>
          </a:xfrm>
          <a:prstGeom prst="rect">
            <a:avLst/>
          </a:prstGeom>
          <a:noFill/>
          <a:ln>
            <a:noFill/>
          </a:ln>
        </p:spPr>
      </p:pic>
      <p:sp>
        <p:nvSpPr>
          <p:cNvPr id="26" name="Google Shape;26;p2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Font typeface="Raleway"/>
              <a:buNone/>
              <a:defRPr b="1" sz="3600">
                <a:solidFill>
                  <a:schemeClr val="lt1"/>
                </a:solidFill>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7" name="Google Shape;27;p2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Font typeface="Raleway Medium"/>
              <a:buNone/>
              <a:defRPr sz="2800">
                <a:solidFill>
                  <a:schemeClr val="lt1"/>
                </a:solidFill>
                <a:latin typeface="Raleway Medium"/>
                <a:ea typeface="Raleway Medium"/>
                <a:cs typeface="Raleway Medium"/>
                <a:sym typeface="Raleway Medium"/>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30" name="Google Shape;30;p23"/>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
        <p:nvSpPr>
          <p:cNvPr id="31" name="Google Shape;31;p23"/>
          <p:cNvSpPr txBox="1"/>
          <p:nvPr>
            <p:ph type="title"/>
          </p:nvPr>
        </p:nvSpPr>
        <p:spPr>
          <a:xfrm>
            <a:off x="311700" y="5212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23"/>
          <p:cNvSpPr txBox="1"/>
          <p:nvPr>
            <p:ph idx="1" type="body"/>
          </p:nvPr>
        </p:nvSpPr>
        <p:spPr>
          <a:xfrm>
            <a:off x="311700" y="1287775"/>
            <a:ext cx="8520600" cy="2842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3" name="Google Shape;33;p23"/>
          <p:cNvSpPr/>
          <p:nvPr>
            <p:ph idx="2" type="pic"/>
          </p:nvPr>
        </p:nvSpPr>
        <p:spPr>
          <a:xfrm>
            <a:off x="4464050" y="1093925"/>
            <a:ext cx="4148100" cy="33162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bg>
      <p:bgPr>
        <a:solidFill>
          <a:srgbClr val="BEE5EB"/>
        </a:solidFill>
      </p:bgPr>
    </p:bg>
    <p:spTree>
      <p:nvGrpSpPr>
        <p:cNvPr id="34" name="Shape 34"/>
        <p:cNvGrpSpPr/>
        <p:nvPr/>
      </p:nvGrpSpPr>
      <p:grpSpPr>
        <a:xfrm>
          <a:off x="0" y="0"/>
          <a:ext cx="0" cy="0"/>
          <a:chOff x="0" y="0"/>
          <a:chExt cx="0" cy="0"/>
        </a:xfrm>
      </p:grpSpPr>
      <p:sp>
        <p:nvSpPr>
          <p:cNvPr id="35" name="Google Shape;35;p19"/>
          <p:cNvSpPr txBox="1"/>
          <p:nvPr>
            <p:ph type="title"/>
          </p:nvPr>
        </p:nvSpPr>
        <p:spPr>
          <a:xfrm>
            <a:off x="311700" y="5212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p19"/>
          <p:cNvSpPr txBox="1"/>
          <p:nvPr>
            <p:ph idx="1" type="body"/>
          </p:nvPr>
        </p:nvSpPr>
        <p:spPr>
          <a:xfrm>
            <a:off x="311700" y="1287775"/>
            <a:ext cx="8520600" cy="2842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7" name="Google Shape;3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8" name="Google Shape;38;p19"/>
          <p:cNvSpPr/>
          <p:nvPr>
            <p:ph idx="2" type="pic"/>
          </p:nvPr>
        </p:nvSpPr>
        <p:spPr>
          <a:xfrm>
            <a:off x="4464050" y="1175250"/>
            <a:ext cx="4148100" cy="32349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1">
    <p:bg>
      <p:bgPr>
        <a:solidFill>
          <a:srgbClr val="BEE5EB"/>
        </a:solidFill>
      </p:bgPr>
    </p:bg>
    <p:spTree>
      <p:nvGrpSpPr>
        <p:cNvPr id="39" name="Shape 39"/>
        <p:cNvGrpSpPr/>
        <p:nvPr/>
      </p:nvGrpSpPr>
      <p:grpSpPr>
        <a:xfrm>
          <a:off x="0" y="0"/>
          <a:ext cx="0" cy="0"/>
          <a:chOff x="0" y="0"/>
          <a:chExt cx="0" cy="0"/>
        </a:xfrm>
      </p:grpSpPr>
      <p:sp>
        <p:nvSpPr>
          <p:cNvPr id="40" name="Google Shape;4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1" name="Google Shape;41;p24"/>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2" name="Google Shape;42;p24"/>
          <p:cNvPicPr preferRelativeResize="0"/>
          <p:nvPr/>
        </p:nvPicPr>
        <p:blipFill rotWithShape="1">
          <a:blip r:embed="rId2">
            <a:alphaModFix/>
          </a:blip>
          <a:srcRect b="0" l="0" r="0" t="0"/>
          <a:stretch/>
        </p:blipFill>
        <p:spPr>
          <a:xfrm>
            <a:off x="7460900" y="4673350"/>
            <a:ext cx="1371401" cy="245550"/>
          </a:xfrm>
          <a:prstGeom prst="rect">
            <a:avLst/>
          </a:prstGeom>
          <a:noFill/>
          <a:ln>
            <a:noFill/>
          </a:ln>
        </p:spPr>
      </p:pic>
      <p:pic>
        <p:nvPicPr>
          <p:cNvPr id="43" name="Google Shape;43;p24"/>
          <p:cNvPicPr preferRelativeResize="0"/>
          <p:nvPr/>
        </p:nvPicPr>
        <p:blipFill rotWithShape="1">
          <a:blip r:embed="rId3">
            <a:alphaModFix/>
          </a:blip>
          <a:srcRect b="0" l="0" r="0" t="0"/>
          <a:stretch/>
        </p:blipFill>
        <p:spPr>
          <a:xfrm>
            <a:off x="311700" y="4454450"/>
            <a:ext cx="424675" cy="590129"/>
          </a:xfrm>
          <a:prstGeom prst="rect">
            <a:avLst/>
          </a:prstGeom>
          <a:noFill/>
          <a:ln>
            <a:noFill/>
          </a:ln>
        </p:spPr>
      </p:pic>
      <p:sp>
        <p:nvSpPr>
          <p:cNvPr id="44" name="Google Shape;44;p2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Font typeface="Raleway"/>
              <a:buNone/>
              <a:defRPr b="1" sz="3600">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5" name="Google Shape;45;p2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800"/>
              <a:buFont typeface="Raleway Medium"/>
              <a:buNone/>
              <a:defRPr sz="2800">
                <a:solidFill>
                  <a:schemeClr val="dk1"/>
                </a:solidFill>
                <a:latin typeface="Raleway Medium"/>
                <a:ea typeface="Raleway Medium"/>
                <a:cs typeface="Raleway Medium"/>
                <a:sym typeface="Raleway Medium"/>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p:txBody>
      </p:sp>
      <p:pic>
        <p:nvPicPr>
          <p:cNvPr id="46" name="Google Shape;46;p24"/>
          <p:cNvPicPr preferRelativeResize="0"/>
          <p:nvPr/>
        </p:nvPicPr>
        <p:blipFill rotWithShape="1">
          <a:blip r:embed="rId4">
            <a:alphaModFix/>
          </a:blip>
          <a:srcRect b="0" l="0" r="0" t="0"/>
          <a:stretch/>
        </p:blipFill>
        <p:spPr>
          <a:xfrm>
            <a:off x="-1400" y="150025"/>
            <a:ext cx="1394828" cy="281025"/>
          </a:xfrm>
          <a:prstGeom prst="rect">
            <a:avLst/>
          </a:prstGeom>
          <a:noFill/>
          <a:ln>
            <a:noFill/>
          </a:ln>
        </p:spPr>
      </p:pic>
      <p:pic>
        <p:nvPicPr>
          <p:cNvPr id="47" name="Google Shape;47;p24"/>
          <p:cNvPicPr preferRelativeResize="0"/>
          <p:nvPr/>
        </p:nvPicPr>
        <p:blipFill rotWithShape="1">
          <a:blip r:embed="rId5">
            <a:alphaModFix/>
          </a:blip>
          <a:srcRect b="0" l="0" r="0" t="0"/>
          <a:stretch/>
        </p:blipFill>
        <p:spPr>
          <a:xfrm>
            <a:off x="0" y="4243350"/>
            <a:ext cx="9175199" cy="803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1">
  <p:cSld name="ONE_COLUMN_TEXT_1">
    <p:bg>
      <p:bgPr>
        <a:solidFill>
          <a:srgbClr val="BEE5EB"/>
        </a:solidFill>
      </p:bgPr>
    </p:bg>
    <p:spTree>
      <p:nvGrpSpPr>
        <p:cNvPr id="48" name="Shape 48"/>
        <p:cNvGrpSpPr/>
        <p:nvPr/>
      </p:nvGrpSpPr>
      <p:grpSpPr>
        <a:xfrm>
          <a:off x="0" y="0"/>
          <a:ext cx="0" cy="0"/>
          <a:chOff x="0" y="0"/>
          <a:chExt cx="0" cy="0"/>
        </a:xfrm>
      </p:grpSpPr>
      <p:sp>
        <p:nvSpPr>
          <p:cNvPr id="49" name="Google Shape;4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0" name="Google Shape;50;p25"/>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
        <p:nvSpPr>
          <p:cNvPr id="51" name="Google Shape;51;p25"/>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2" name="Google Shape;52;p25"/>
          <p:cNvSpPr txBox="1"/>
          <p:nvPr>
            <p:ph idx="1" type="body"/>
          </p:nvPr>
        </p:nvSpPr>
        <p:spPr>
          <a:xfrm>
            <a:off x="311700" y="1465800"/>
            <a:ext cx="3345900" cy="2725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Font typeface="Raleway"/>
              <a:buChar char="●"/>
              <a:defRPr sz="1200">
                <a:latin typeface="Raleway"/>
                <a:ea typeface="Raleway"/>
                <a:cs typeface="Raleway"/>
                <a:sym typeface="Raleway"/>
              </a:defRPr>
            </a:lvl1pPr>
            <a:lvl2pPr indent="-304800" lvl="1" marL="914400" algn="l">
              <a:lnSpc>
                <a:spcPct val="115000"/>
              </a:lnSpc>
              <a:spcBef>
                <a:spcPts val="0"/>
              </a:spcBef>
              <a:spcAft>
                <a:spcPts val="0"/>
              </a:spcAft>
              <a:buSzPts val="1200"/>
              <a:buFont typeface="Raleway"/>
              <a:buChar char="○"/>
              <a:defRPr sz="1200">
                <a:latin typeface="Raleway"/>
                <a:ea typeface="Raleway"/>
                <a:cs typeface="Raleway"/>
                <a:sym typeface="Raleway"/>
              </a:defRPr>
            </a:lvl2pPr>
            <a:lvl3pPr indent="-304800" lvl="2" marL="1371600" algn="l">
              <a:lnSpc>
                <a:spcPct val="115000"/>
              </a:lnSpc>
              <a:spcBef>
                <a:spcPts val="0"/>
              </a:spcBef>
              <a:spcAft>
                <a:spcPts val="0"/>
              </a:spcAft>
              <a:buSzPts val="1200"/>
              <a:buFont typeface="Raleway"/>
              <a:buChar char="■"/>
              <a:defRPr sz="1200">
                <a:latin typeface="Raleway"/>
                <a:ea typeface="Raleway"/>
                <a:cs typeface="Raleway"/>
                <a:sym typeface="Raleway"/>
              </a:defRPr>
            </a:lvl3pPr>
            <a:lvl4pPr indent="-304800" lvl="3" marL="1828800" algn="l">
              <a:lnSpc>
                <a:spcPct val="115000"/>
              </a:lnSpc>
              <a:spcBef>
                <a:spcPts val="0"/>
              </a:spcBef>
              <a:spcAft>
                <a:spcPts val="0"/>
              </a:spcAft>
              <a:buSzPts val="1200"/>
              <a:buFont typeface="Raleway"/>
              <a:buChar char="●"/>
              <a:defRPr sz="1200">
                <a:latin typeface="Raleway"/>
                <a:ea typeface="Raleway"/>
                <a:cs typeface="Raleway"/>
                <a:sym typeface="Raleway"/>
              </a:defRPr>
            </a:lvl4pPr>
            <a:lvl5pPr indent="-304800" lvl="4" marL="2286000" algn="l">
              <a:lnSpc>
                <a:spcPct val="115000"/>
              </a:lnSpc>
              <a:spcBef>
                <a:spcPts val="0"/>
              </a:spcBef>
              <a:spcAft>
                <a:spcPts val="0"/>
              </a:spcAft>
              <a:buSzPts val="1200"/>
              <a:buFont typeface="Raleway"/>
              <a:buChar char="○"/>
              <a:defRPr sz="1200">
                <a:latin typeface="Raleway"/>
                <a:ea typeface="Raleway"/>
                <a:cs typeface="Raleway"/>
                <a:sym typeface="Raleway"/>
              </a:defRPr>
            </a:lvl5pPr>
            <a:lvl6pPr indent="-304800" lvl="5" marL="2743200" algn="l">
              <a:lnSpc>
                <a:spcPct val="115000"/>
              </a:lnSpc>
              <a:spcBef>
                <a:spcPts val="0"/>
              </a:spcBef>
              <a:spcAft>
                <a:spcPts val="0"/>
              </a:spcAft>
              <a:buSzPts val="1200"/>
              <a:buFont typeface="Raleway"/>
              <a:buChar char="■"/>
              <a:defRPr sz="1200">
                <a:latin typeface="Raleway"/>
                <a:ea typeface="Raleway"/>
                <a:cs typeface="Raleway"/>
                <a:sym typeface="Raleway"/>
              </a:defRPr>
            </a:lvl6pPr>
            <a:lvl7pPr indent="-304800" lvl="6" marL="3200400" algn="l">
              <a:lnSpc>
                <a:spcPct val="115000"/>
              </a:lnSpc>
              <a:spcBef>
                <a:spcPts val="0"/>
              </a:spcBef>
              <a:spcAft>
                <a:spcPts val="0"/>
              </a:spcAft>
              <a:buSzPts val="1200"/>
              <a:buFont typeface="Raleway"/>
              <a:buChar char="●"/>
              <a:defRPr sz="1200">
                <a:latin typeface="Raleway"/>
                <a:ea typeface="Raleway"/>
                <a:cs typeface="Raleway"/>
                <a:sym typeface="Raleway"/>
              </a:defRPr>
            </a:lvl7pPr>
            <a:lvl8pPr indent="-304800" lvl="7" marL="3657600" algn="l">
              <a:lnSpc>
                <a:spcPct val="115000"/>
              </a:lnSpc>
              <a:spcBef>
                <a:spcPts val="0"/>
              </a:spcBef>
              <a:spcAft>
                <a:spcPts val="0"/>
              </a:spcAft>
              <a:buSzPts val="1200"/>
              <a:buFont typeface="Raleway"/>
              <a:buChar char="○"/>
              <a:defRPr sz="1200">
                <a:latin typeface="Raleway"/>
                <a:ea typeface="Raleway"/>
                <a:cs typeface="Raleway"/>
                <a:sym typeface="Raleway"/>
              </a:defRPr>
            </a:lvl8pPr>
            <a:lvl9pPr indent="-304800" lvl="8" marL="4114800" algn="l">
              <a:lnSpc>
                <a:spcPct val="115000"/>
              </a:lnSpc>
              <a:spcBef>
                <a:spcPts val="0"/>
              </a:spcBef>
              <a:spcAft>
                <a:spcPts val="0"/>
              </a:spcAft>
              <a:buSzPts val="1200"/>
              <a:buFont typeface="Raleway"/>
              <a:buChar char="■"/>
              <a:defRPr sz="1200">
                <a:latin typeface="Raleway"/>
                <a:ea typeface="Raleway"/>
                <a:cs typeface="Raleway"/>
                <a:sym typeface="Raleway"/>
              </a:defRPr>
            </a:lvl9pPr>
          </a:lstStyle>
          <a:p/>
        </p:txBody>
      </p:sp>
      <p:sp>
        <p:nvSpPr>
          <p:cNvPr id="53" name="Google Shape;53;p25"/>
          <p:cNvSpPr/>
          <p:nvPr>
            <p:ph idx="2" type="pic"/>
          </p:nvPr>
        </p:nvSpPr>
        <p:spPr>
          <a:xfrm>
            <a:off x="4464050" y="631800"/>
            <a:ext cx="4148100" cy="37782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2">
  <p:cSld name="SECTION_HEADER_1_2">
    <p:bg>
      <p:bgPr>
        <a:solidFill>
          <a:srgbClr val="009CA6"/>
        </a:solidFill>
      </p:bgPr>
    </p:bg>
    <p:spTree>
      <p:nvGrpSpPr>
        <p:cNvPr id="54" name="Shape 54"/>
        <p:cNvGrpSpPr/>
        <p:nvPr/>
      </p:nvGrpSpPr>
      <p:grpSpPr>
        <a:xfrm>
          <a:off x="0" y="0"/>
          <a:ext cx="0" cy="0"/>
          <a:chOff x="0" y="0"/>
          <a:chExt cx="0" cy="0"/>
        </a:xfrm>
      </p:grpSpPr>
      <p:sp>
        <p:nvSpPr>
          <p:cNvPr id="55" name="Google Shape;55;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6" name="Google Shape;56;p26"/>
          <p:cNvPicPr preferRelativeResize="0"/>
          <p:nvPr/>
        </p:nvPicPr>
        <p:blipFill rotWithShape="1">
          <a:blip r:embed="rId2">
            <a:alphaModFix/>
          </a:blip>
          <a:srcRect b="14757" l="5572" r="4965" t="17578"/>
          <a:stretch/>
        </p:blipFill>
        <p:spPr>
          <a:xfrm>
            <a:off x="-14100" y="138567"/>
            <a:ext cx="1274026" cy="287733"/>
          </a:xfrm>
          <a:prstGeom prst="rect">
            <a:avLst/>
          </a:prstGeom>
          <a:noFill/>
          <a:ln>
            <a:noFill/>
          </a:ln>
        </p:spPr>
      </p:pic>
      <p:sp>
        <p:nvSpPr>
          <p:cNvPr id="57" name="Google Shape;57;p26"/>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58" name="Google Shape;58;p26"/>
          <p:cNvPicPr preferRelativeResize="0"/>
          <p:nvPr/>
        </p:nvPicPr>
        <p:blipFill rotWithShape="1">
          <a:blip r:embed="rId3">
            <a:alphaModFix/>
          </a:blip>
          <a:srcRect b="0" l="0" r="0" t="0"/>
          <a:stretch/>
        </p:blipFill>
        <p:spPr>
          <a:xfrm>
            <a:off x="7460900" y="4673350"/>
            <a:ext cx="1371401" cy="245550"/>
          </a:xfrm>
          <a:prstGeom prst="rect">
            <a:avLst/>
          </a:prstGeom>
          <a:noFill/>
          <a:ln>
            <a:noFill/>
          </a:ln>
        </p:spPr>
      </p:pic>
      <p:pic>
        <p:nvPicPr>
          <p:cNvPr id="59" name="Google Shape;59;p26"/>
          <p:cNvPicPr preferRelativeResize="0"/>
          <p:nvPr/>
        </p:nvPicPr>
        <p:blipFill rotWithShape="1">
          <a:blip r:embed="rId4">
            <a:alphaModFix/>
          </a:blip>
          <a:srcRect b="0" l="0" r="0" t="0"/>
          <a:stretch/>
        </p:blipFill>
        <p:spPr>
          <a:xfrm>
            <a:off x="311700" y="4454450"/>
            <a:ext cx="424675" cy="590129"/>
          </a:xfrm>
          <a:prstGeom prst="rect">
            <a:avLst/>
          </a:prstGeom>
          <a:noFill/>
          <a:ln>
            <a:noFill/>
          </a:ln>
        </p:spPr>
      </p:pic>
      <p:pic>
        <p:nvPicPr>
          <p:cNvPr id="60" name="Google Shape;60;p26"/>
          <p:cNvPicPr preferRelativeResize="0"/>
          <p:nvPr/>
        </p:nvPicPr>
        <p:blipFill rotWithShape="1">
          <a:blip r:embed="rId5">
            <a:alphaModFix/>
          </a:blip>
          <a:srcRect b="0" l="0" r="0" t="0"/>
          <a:stretch/>
        </p:blipFill>
        <p:spPr>
          <a:xfrm>
            <a:off x="-14100" y="4227950"/>
            <a:ext cx="9143997" cy="79500"/>
          </a:xfrm>
          <a:prstGeom prst="rect">
            <a:avLst/>
          </a:prstGeom>
          <a:noFill/>
          <a:ln>
            <a:noFill/>
          </a:ln>
        </p:spPr>
      </p:pic>
      <p:sp>
        <p:nvSpPr>
          <p:cNvPr id="61" name="Google Shape;61;p26"/>
          <p:cNvSpPr txBox="1"/>
          <p:nvPr>
            <p:ph type="ctrTitle"/>
          </p:nvPr>
        </p:nvSpPr>
        <p:spPr>
          <a:xfrm>
            <a:off x="906000" y="931175"/>
            <a:ext cx="79263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Font typeface="Raleway"/>
              <a:buNone/>
              <a:defRPr b="1" sz="3600">
                <a:solidFill>
                  <a:schemeClr val="lt1"/>
                </a:solidFill>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2" name="Google Shape;62;p26"/>
          <p:cNvSpPr txBox="1"/>
          <p:nvPr>
            <p:ph idx="1" type="subTitle"/>
          </p:nvPr>
        </p:nvSpPr>
        <p:spPr>
          <a:xfrm>
            <a:off x="906000" y="2112375"/>
            <a:ext cx="7926300" cy="590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400"/>
              <a:buFont typeface="Raleway Medium"/>
              <a:buNone/>
              <a:defRPr sz="2400">
                <a:solidFill>
                  <a:schemeClr val="lt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63" name="Google Shape;63;p26"/>
          <p:cNvSpPr txBox="1"/>
          <p:nvPr>
            <p:ph idx="2" type="subTitle"/>
          </p:nvPr>
        </p:nvSpPr>
        <p:spPr>
          <a:xfrm>
            <a:off x="906000" y="2833225"/>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Font typeface="Raleway Medium"/>
              <a:buNone/>
              <a:defRPr sz="1600">
                <a:solidFill>
                  <a:schemeClr val="lt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64" name="Google Shape;64;p26"/>
          <p:cNvSpPr txBox="1"/>
          <p:nvPr>
            <p:ph idx="3" type="subTitle"/>
          </p:nvPr>
        </p:nvSpPr>
        <p:spPr>
          <a:xfrm>
            <a:off x="906000" y="3351250"/>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300"/>
              <a:buNone/>
              <a:defRPr b="1" sz="1300">
                <a:solidFill>
                  <a:schemeClr val="lt1"/>
                </a:solidFill>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2 1">
  <p:cSld name="SECTION_HEADER_1_2_1">
    <p:bg>
      <p:bgPr>
        <a:solidFill>
          <a:srgbClr val="004E51"/>
        </a:solidFill>
      </p:bgPr>
    </p:bg>
    <p:spTree>
      <p:nvGrpSpPr>
        <p:cNvPr id="65" name="Shape 65"/>
        <p:cNvGrpSpPr/>
        <p:nvPr/>
      </p:nvGrpSpPr>
      <p:grpSpPr>
        <a:xfrm>
          <a:off x="0" y="0"/>
          <a:ext cx="0" cy="0"/>
          <a:chOff x="0" y="0"/>
          <a:chExt cx="0" cy="0"/>
        </a:xfrm>
      </p:grpSpPr>
      <p:sp>
        <p:nvSpPr>
          <p:cNvPr id="66" name="Google Shape;6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67" name="Google Shape;67;p27"/>
          <p:cNvPicPr preferRelativeResize="0"/>
          <p:nvPr/>
        </p:nvPicPr>
        <p:blipFill rotWithShape="1">
          <a:blip r:embed="rId2">
            <a:alphaModFix/>
          </a:blip>
          <a:srcRect b="14757" l="5572" r="4965" t="17578"/>
          <a:stretch/>
        </p:blipFill>
        <p:spPr>
          <a:xfrm>
            <a:off x="-14100" y="138567"/>
            <a:ext cx="1274026" cy="287733"/>
          </a:xfrm>
          <a:prstGeom prst="rect">
            <a:avLst/>
          </a:prstGeom>
          <a:noFill/>
          <a:ln>
            <a:noFill/>
          </a:ln>
        </p:spPr>
      </p:pic>
      <p:sp>
        <p:nvSpPr>
          <p:cNvPr id="68" name="Google Shape;68;p27"/>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69" name="Google Shape;69;p27"/>
          <p:cNvPicPr preferRelativeResize="0"/>
          <p:nvPr/>
        </p:nvPicPr>
        <p:blipFill rotWithShape="1">
          <a:blip r:embed="rId3">
            <a:alphaModFix/>
          </a:blip>
          <a:srcRect b="0" l="0" r="0" t="0"/>
          <a:stretch/>
        </p:blipFill>
        <p:spPr>
          <a:xfrm>
            <a:off x="7460900" y="4673350"/>
            <a:ext cx="1371401" cy="245550"/>
          </a:xfrm>
          <a:prstGeom prst="rect">
            <a:avLst/>
          </a:prstGeom>
          <a:noFill/>
          <a:ln>
            <a:noFill/>
          </a:ln>
        </p:spPr>
      </p:pic>
      <p:pic>
        <p:nvPicPr>
          <p:cNvPr id="70" name="Google Shape;70;p27"/>
          <p:cNvPicPr preferRelativeResize="0"/>
          <p:nvPr/>
        </p:nvPicPr>
        <p:blipFill rotWithShape="1">
          <a:blip r:embed="rId4">
            <a:alphaModFix/>
          </a:blip>
          <a:srcRect b="0" l="0" r="0" t="0"/>
          <a:stretch/>
        </p:blipFill>
        <p:spPr>
          <a:xfrm>
            <a:off x="311700" y="4454450"/>
            <a:ext cx="424675" cy="590129"/>
          </a:xfrm>
          <a:prstGeom prst="rect">
            <a:avLst/>
          </a:prstGeom>
          <a:noFill/>
          <a:ln>
            <a:noFill/>
          </a:ln>
        </p:spPr>
      </p:pic>
      <p:pic>
        <p:nvPicPr>
          <p:cNvPr id="71" name="Google Shape;71;p27"/>
          <p:cNvPicPr preferRelativeResize="0"/>
          <p:nvPr/>
        </p:nvPicPr>
        <p:blipFill rotWithShape="1">
          <a:blip r:embed="rId5">
            <a:alphaModFix/>
          </a:blip>
          <a:srcRect b="0" l="0" r="0" t="0"/>
          <a:stretch/>
        </p:blipFill>
        <p:spPr>
          <a:xfrm>
            <a:off x="-14100" y="4227950"/>
            <a:ext cx="9143997" cy="79500"/>
          </a:xfrm>
          <a:prstGeom prst="rect">
            <a:avLst/>
          </a:prstGeom>
          <a:noFill/>
          <a:ln>
            <a:noFill/>
          </a:ln>
        </p:spPr>
      </p:pic>
      <p:sp>
        <p:nvSpPr>
          <p:cNvPr id="72" name="Google Shape;72;p27"/>
          <p:cNvSpPr txBox="1"/>
          <p:nvPr>
            <p:ph type="ctrTitle"/>
          </p:nvPr>
        </p:nvSpPr>
        <p:spPr>
          <a:xfrm>
            <a:off x="906000" y="931175"/>
            <a:ext cx="79263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Font typeface="Raleway"/>
              <a:buNone/>
              <a:defRPr b="1" sz="3600">
                <a:solidFill>
                  <a:schemeClr val="lt1"/>
                </a:solidFill>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3" name="Google Shape;73;p27"/>
          <p:cNvSpPr txBox="1"/>
          <p:nvPr>
            <p:ph idx="1" type="subTitle"/>
          </p:nvPr>
        </p:nvSpPr>
        <p:spPr>
          <a:xfrm>
            <a:off x="906000" y="2112375"/>
            <a:ext cx="7926300" cy="590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400"/>
              <a:buFont typeface="Raleway Medium"/>
              <a:buNone/>
              <a:defRPr sz="2400">
                <a:solidFill>
                  <a:schemeClr val="lt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74" name="Google Shape;74;p27"/>
          <p:cNvSpPr txBox="1"/>
          <p:nvPr>
            <p:ph idx="2" type="subTitle"/>
          </p:nvPr>
        </p:nvSpPr>
        <p:spPr>
          <a:xfrm>
            <a:off x="906000" y="2833225"/>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Font typeface="Raleway Medium"/>
              <a:buNone/>
              <a:defRPr sz="1600">
                <a:solidFill>
                  <a:schemeClr val="lt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75" name="Google Shape;75;p27"/>
          <p:cNvSpPr txBox="1"/>
          <p:nvPr>
            <p:ph idx="3" type="subTitle"/>
          </p:nvPr>
        </p:nvSpPr>
        <p:spPr>
          <a:xfrm>
            <a:off x="906000" y="3351250"/>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300"/>
              <a:buNone/>
              <a:defRPr b="1" sz="1300">
                <a:solidFill>
                  <a:schemeClr val="lt1"/>
                </a:solidFill>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theme" Target="../theme/theme1.xml"/><Relationship Id="rId14" Type="http://schemas.openxmlformats.org/officeDocument/2006/relationships/slideLayout" Target="../slideLayouts/slideLayout2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Raleway SemiBold"/>
              <a:buNone/>
              <a:defRPr b="0" i="0" sz="2800" u="none" cap="none" strike="noStrike">
                <a:solidFill>
                  <a:schemeClr val="dk1"/>
                </a:solidFill>
                <a:latin typeface="Raleway SemiBold"/>
                <a:ea typeface="Raleway SemiBold"/>
                <a:cs typeface="Raleway SemiBold"/>
                <a:sym typeface="Raleway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Raleway"/>
              <a:buChar char="●"/>
              <a:defRPr b="0" i="0" sz="1800" u="none" cap="none" strike="noStrike">
                <a:solidFill>
                  <a:schemeClr val="dk2"/>
                </a:solidFill>
                <a:latin typeface="Raleway"/>
                <a:ea typeface="Raleway"/>
                <a:cs typeface="Raleway"/>
                <a:sym typeface="Raleway"/>
              </a:defRPr>
            </a:lvl1pPr>
            <a:lvl2pPr indent="-317500" lvl="1" marL="9144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2pPr>
            <a:lvl3pPr indent="-317500" lvl="2" marL="13716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3pPr>
            <a:lvl4pPr indent="-317500" lvl="3" marL="18288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4pPr>
            <a:lvl5pPr indent="-317500" lvl="4" marL="22860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5pPr>
            <a:lvl6pPr indent="-317500" lvl="5" marL="27432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6pPr>
            <a:lvl7pPr indent="-317500" lvl="6" marL="32004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7pPr>
            <a:lvl8pPr indent="-317500" lvl="7" marL="36576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8pPr>
            <a:lvl9pPr indent="-317500" lvl="8" marL="41148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9pPr>
          </a:lstStyle>
          <a:p/>
        </p:txBody>
      </p:sp>
      <p:sp>
        <p:nvSpPr>
          <p:cNvPr id="8" name="Google Shape;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4" name="Shape 114"/>
        <p:cNvGrpSpPr/>
        <p:nvPr/>
      </p:nvGrpSpPr>
      <p:grpSpPr>
        <a:xfrm>
          <a:off x="0" y="0"/>
          <a:ext cx="0" cy="0"/>
          <a:chOff x="0" y="0"/>
          <a:chExt cx="0" cy="0"/>
        </a:xfrm>
      </p:grpSpPr>
      <p:sp>
        <p:nvSpPr>
          <p:cNvPr id="115" name="Google Shape;115;g3703edf5d3c_0_1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chemeClr val="dk1"/>
              </a:buClr>
              <a:buSzPts val="2800"/>
              <a:buFont typeface="Raleway SemiBold"/>
              <a:buNone/>
              <a:defRPr b="0" i="0" sz="2800" u="none" cap="none" strike="noStrike">
                <a:solidFill>
                  <a:schemeClr val="dk1"/>
                </a:solidFill>
                <a:latin typeface="Raleway SemiBold"/>
                <a:ea typeface="Raleway SemiBold"/>
                <a:cs typeface="Raleway SemiBold"/>
                <a:sym typeface="Raleway SemiBold"/>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6" name="Google Shape;116;g3703edf5d3c_0_1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algn="l">
              <a:lnSpc>
                <a:spcPct val="115000"/>
              </a:lnSpc>
              <a:spcBef>
                <a:spcPts val="0"/>
              </a:spcBef>
              <a:spcAft>
                <a:spcPts val="0"/>
              </a:spcAft>
              <a:buClr>
                <a:schemeClr val="dk2"/>
              </a:buClr>
              <a:buSzPts val="1800"/>
              <a:buFont typeface="Raleway"/>
              <a:buChar char="●"/>
              <a:defRPr b="0" i="0" sz="1800" u="none" cap="none" strike="noStrike">
                <a:solidFill>
                  <a:schemeClr val="dk2"/>
                </a:solidFill>
                <a:latin typeface="Raleway"/>
                <a:ea typeface="Raleway"/>
                <a:cs typeface="Raleway"/>
                <a:sym typeface="Raleway"/>
              </a:defRPr>
            </a:lvl1pPr>
            <a:lvl2pPr indent="-317500" lvl="1" marL="914400" marR="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2pPr>
            <a:lvl3pPr indent="-317500" lvl="2" marL="1371600" marR="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3pPr>
            <a:lvl4pPr indent="-317500" lvl="3" marL="1828800" marR="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4pPr>
            <a:lvl5pPr indent="-317500" lvl="4" marL="2286000" marR="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5pPr>
            <a:lvl6pPr indent="-317500" lvl="5" marL="2743200" marR="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6pPr>
            <a:lvl7pPr indent="-317500" lvl="6" marL="3200400" marR="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7pPr>
            <a:lvl8pPr indent="-317500" lvl="7" marL="3657600" marR="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8pPr>
            <a:lvl9pPr indent="-317500" lvl="8" marL="4114800" marR="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9pPr>
          </a:lstStyle>
          <a:p/>
        </p:txBody>
      </p:sp>
      <p:sp>
        <p:nvSpPr>
          <p:cNvPr id="117" name="Google Shape;117;g3703edf5d3c_0_1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0.xml"/><Relationship Id="rId5" Type="http://schemas.openxmlformats.org/officeDocument/2006/relationships/slide" Target="/ppt/slides/slide5.xml"/><Relationship Id="rId6" Type="http://schemas.openxmlformats.org/officeDocument/2006/relationships/slide" Target="/ppt/slides/slide18.xml"/><Relationship Id="rId7" Type="http://schemas.openxmlformats.org/officeDocument/2006/relationships/slide" Target="/ppt/slides/slide25.xml"/><Relationship Id="rId8" Type="http://schemas.openxmlformats.org/officeDocument/2006/relationships/slide" Target="/ppt/slides/slide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29.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7.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35.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29.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hyperlink" Target="https://www.gov.uk/government/statistics/english-indices-of-deprivation-201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hyperlink" Target="https://public.tableau.com/app/profile/phit.hackney/viz/Neighbourhoodandwardprofiles/Neighbourhoodandwardprofiles" TargetMode="External"/><Relationship Id="rId4" Type="http://schemas.openxmlformats.org/officeDocument/2006/relationships/image" Target="../media/image5.png"/><Relationship Id="rId5" Type="http://schemas.openxmlformats.org/officeDocument/2006/relationships/image" Target="../media/image24.png"/><Relationship Id="rId6" Type="http://schemas.openxmlformats.org/officeDocument/2006/relationships/hyperlink" Target="mailto:phit@hackney.gov.uk"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slide" Target="/ppt/slides/slide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hyperlink" Target="https://fingertips.phe.org.uk/documents/APHO%20Tech%20Briefing%203%20Common%20PH%20Stats%20and%20CIs.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hyperlink" Target="https://www.england.nhs.uk/primary-care/primary-care-networks/" TargetMode="External"/><Relationship Id="rId5" Type="http://schemas.openxmlformats.org/officeDocument/2006/relationships/hyperlink" Target="https://www.ons.gov.uk/methodology/geography/ukgeographies/administrativegeography/england#electoral-wards-and-electoral-division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hyperlink" Target="https://digital.nhs.uk/data-and-information/publications/statistical/quality-and-outcomes-framework-achievement-prevalence-and-exceptions-data" TargetMode="External"/><Relationship Id="rId5" Type="http://schemas.openxmlformats.org/officeDocument/2006/relationships/hyperlink" Target="https://digital.nhs.uk/data-and-information/publications/statistical/quality-and-outcomes-framework-achievement-prevalence-and-exceptions-data" TargetMode="External"/><Relationship Id="rId6" Type="http://schemas.openxmlformats.org/officeDocument/2006/relationships/hyperlink" Target="https://digital.nhs.uk/data-and-information/publications/statistical/quality-and-outcomes-framework-achievement-prevalence-and-exceptions-data" TargetMode="External"/><Relationship Id="rId7" Type="http://schemas.openxmlformats.org/officeDocument/2006/relationships/hyperlink" Target="https://digital.nhs.uk/data-and-information/publications/statistical/quality-and-outcomes-framework-achievement-prevalence-and-exceptions-data"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hyperlink" Target="https://digital.nhs.uk/data-and-information/publications/statistical/quality-and-outcomes-framework-achievement-prevalence-and-exceptions-data" TargetMode="External"/><Relationship Id="rId5" Type="http://schemas.openxmlformats.org/officeDocument/2006/relationships/hyperlink" Target="https://digital.nhs.uk/data-and-information/publications/statistical/quality-and-outcomes-framework-achievement-prevalence-and-exceptions-data" TargetMode="External"/><Relationship Id="rId6" Type="http://schemas.openxmlformats.org/officeDocument/2006/relationships/hyperlink" Target="https://digital.nhs.uk/data-and-information/publications/statistical/quality-and-outcomes-framework-achievement-prevalence-and-exceptions-data" TargetMode="External"/><Relationship Id="rId7" Type="http://schemas.openxmlformats.org/officeDocument/2006/relationships/hyperlink" Target="https://digital.nhs.uk/data-and-information/publications/statistical/quality-and-outcomes-framework-achievement-prevalence-and-exceptions-data" TargetMode="External"/><Relationship Id="rId8" Type="http://schemas.openxmlformats.org/officeDocument/2006/relationships/hyperlink" Target="https://digital.nhs.uk/data-and-information/publications/statistical/quality-and-outcomes-framework-achievement-prevalence-and-exceptions-data"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png"/><Relationship Id="rId4" Type="http://schemas.openxmlformats.org/officeDocument/2006/relationships/hyperlink" Target="https://digital.nhs.uk/data-and-information/publications/statistical/quality-and-outcomes-framework-achievement-prevalence-and-exceptions-data" TargetMode="External"/><Relationship Id="rId5" Type="http://schemas.openxmlformats.org/officeDocument/2006/relationships/hyperlink" Target="https://digital.nhs.uk/data-and-information/publications/statistical/quality-and-outcomes-framework-achievement-prevalence-and-exceptions-data" TargetMode="External"/><Relationship Id="rId6" Type="http://schemas.openxmlformats.org/officeDocument/2006/relationships/hyperlink" Target="https://digital.nhs.uk/data-and-information/publications/statistical/quality-and-outcomes-framework-achievement-prevalence-and-exceptions-data" TargetMode="External"/><Relationship Id="rId7" Type="http://schemas.openxmlformats.org/officeDocument/2006/relationships/hyperlink" Target="https://digital.nhs.uk/data-and-information/publications/statistical/quality-and-outcomes-framework-achievement-prevalence-and-exceptions-data" TargetMode="External"/><Relationship Id="rId8" Type="http://schemas.openxmlformats.org/officeDocument/2006/relationships/hyperlink" Target="https://digital.nhs.uk/data-and-information/publications/statistical/quality-and-outcomes-framework-achievement-prevalence-and-exceptions-data"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png"/><Relationship Id="rId4" Type="http://schemas.openxmlformats.org/officeDocument/2006/relationships/hyperlink" Target="https://digital.nhs.uk/data-and-information/publications/statistical/quality-and-outcomes-framework-achievement-prevalence-and-exceptions-data" TargetMode="External"/><Relationship Id="rId5" Type="http://schemas.openxmlformats.org/officeDocument/2006/relationships/hyperlink" Target="https://digital.nhs.uk/data-and-information/publications/statistical/quality-and-outcomes-framework-achievement-prevalence-and-exceptions-data" TargetMode="External"/><Relationship Id="rId6" Type="http://schemas.openxmlformats.org/officeDocument/2006/relationships/hyperlink" Target="https://digital.nhs.uk/data-and-information/publications/statistical/quality-and-outcomes-framework-achievement-prevalence-and-exceptions-data" TargetMode="External"/><Relationship Id="rId7" Type="http://schemas.openxmlformats.org/officeDocument/2006/relationships/hyperlink" Target="https://digital.nhs.uk/data-and-information/publications/statistical/quality-and-outcomes-framework-achievement-prevalence-and-exceptions-data"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png"/><Relationship Id="rId4" Type="http://schemas.openxmlformats.org/officeDocument/2006/relationships/hyperlink" Target="https://digital.nhs.uk/data-and-information/publications/statistical/quality-and-outcomes-framework-achievement-prevalence-and-exceptions-data" TargetMode="External"/><Relationship Id="rId5" Type="http://schemas.openxmlformats.org/officeDocument/2006/relationships/hyperlink" Target="https://digital.nhs.uk/data-and-information/publications/statistical/quality-and-outcomes-framework-achievement-prevalence-and-exceptions-data" TargetMode="External"/><Relationship Id="rId6" Type="http://schemas.openxmlformats.org/officeDocument/2006/relationships/hyperlink" Target="https://digital.nhs.uk/data-and-information/publications/statistical/quality-and-outcomes-framework-achievement-prevalence-and-exceptions-data" TargetMode="External"/><Relationship Id="rId7" Type="http://schemas.openxmlformats.org/officeDocument/2006/relationships/hyperlink" Target="https://digital.nhs.uk/data-and-information/publications/statistical/quality-and-outcomes-framework-achievement-prevalence-and-exceptions-data"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png"/><Relationship Id="rId4" Type="http://schemas.openxmlformats.org/officeDocument/2006/relationships/hyperlink" Target="https://digital.nhs.uk/data-and-information/publications/statistical/quality-and-outcomes-framework-achievement-prevalence-and-exceptions-dat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 Id="rId3"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 Id="rId3" Type="http://schemas.openxmlformats.org/officeDocument/2006/relationships/image" Target="../media/image39.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11" Type="http://schemas.openxmlformats.org/officeDocument/2006/relationships/slide" Target="/ppt/slides/slide15.xml"/><Relationship Id="rId10" Type="http://schemas.openxmlformats.org/officeDocument/2006/relationships/slide" Target="/ppt/slides/slide14.xml"/><Relationship Id="rId13" Type="http://schemas.openxmlformats.org/officeDocument/2006/relationships/slide" Target="/ppt/slides/slide17.xml"/><Relationship Id="rId12" Type="http://schemas.openxmlformats.org/officeDocument/2006/relationships/slide" Target="/ppt/slides/slide16.xm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slide" Target="/ppt/slides/slide7.xml"/><Relationship Id="rId4" Type="http://schemas.openxmlformats.org/officeDocument/2006/relationships/slide" Target="/ppt/slides/slide8.xml"/><Relationship Id="rId9" Type="http://schemas.openxmlformats.org/officeDocument/2006/relationships/slide" Target="/ppt/slides/slide13.xml"/><Relationship Id="rId14" Type="http://schemas.openxmlformats.org/officeDocument/2006/relationships/image" Target="../media/image5.png"/><Relationship Id="rId5" Type="http://schemas.openxmlformats.org/officeDocument/2006/relationships/slide" Target="/ppt/slides/slide9.xml"/><Relationship Id="rId6" Type="http://schemas.openxmlformats.org/officeDocument/2006/relationships/slide" Target="/ppt/slides/slide10.xml"/><Relationship Id="rId7" Type="http://schemas.openxmlformats.org/officeDocument/2006/relationships/slide" Target="/ppt/slides/slide11.xml"/><Relationship Id="rId8" Type="http://schemas.openxmlformats.org/officeDocument/2006/relationships/slide" Target="/ppt/slides/slide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CCD3"/>
        </a:solidFill>
      </p:bgPr>
    </p:bg>
    <p:spTree>
      <p:nvGrpSpPr>
        <p:cNvPr id="226" name="Shape 226"/>
        <p:cNvGrpSpPr/>
        <p:nvPr/>
      </p:nvGrpSpPr>
      <p:grpSpPr>
        <a:xfrm>
          <a:off x="0" y="0"/>
          <a:ext cx="0" cy="0"/>
          <a:chOff x="0" y="0"/>
          <a:chExt cx="0" cy="0"/>
        </a:xfrm>
      </p:grpSpPr>
      <p:sp>
        <p:nvSpPr>
          <p:cNvPr id="227" name="Google Shape;227;p1"/>
          <p:cNvSpPr/>
          <p:nvPr/>
        </p:nvSpPr>
        <p:spPr>
          <a:xfrm>
            <a:off x="-4900" y="7325"/>
            <a:ext cx="9190800" cy="4236000"/>
          </a:xfrm>
          <a:prstGeom prst="rect">
            <a:avLst/>
          </a:prstGeom>
          <a:solidFill>
            <a:srgbClr val="CCE8F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228" name="Google Shape;228;p1"/>
          <p:cNvSpPr txBox="1"/>
          <p:nvPr>
            <p:ph idx="4294967295" type="ctrTitle"/>
          </p:nvPr>
        </p:nvSpPr>
        <p:spPr>
          <a:xfrm>
            <a:off x="0" y="1207150"/>
            <a:ext cx="8486400" cy="6777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chemeClr val="dk1"/>
              </a:buClr>
              <a:buSzPts val="990"/>
              <a:buFont typeface="Raleway SemiBold"/>
              <a:buNone/>
            </a:pPr>
            <a:r>
              <a:rPr b="1" lang="en-GB" sz="4580">
                <a:solidFill>
                  <a:srgbClr val="004D52"/>
                </a:solidFill>
                <a:latin typeface="Arial"/>
                <a:ea typeface="Arial"/>
                <a:cs typeface="Arial"/>
                <a:sym typeface="Arial"/>
              </a:rPr>
              <a:t>How to guide - </a:t>
            </a:r>
            <a:endParaRPr b="1" sz="4580">
              <a:solidFill>
                <a:srgbClr val="004D52"/>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990"/>
              <a:buFont typeface="Raleway SemiBold"/>
              <a:buNone/>
            </a:pPr>
            <a:r>
              <a:rPr b="1" lang="en-GB" sz="4580">
                <a:solidFill>
                  <a:srgbClr val="004D52"/>
                </a:solidFill>
                <a:latin typeface="Arial"/>
                <a:ea typeface="Arial"/>
                <a:cs typeface="Arial"/>
                <a:sym typeface="Arial"/>
              </a:rPr>
              <a:t>Health in City and Hackney</a:t>
            </a:r>
            <a:endParaRPr b="1" i="0" sz="4580" u="none" cap="none" strike="noStrike">
              <a:solidFill>
                <a:srgbClr val="004D52"/>
              </a:solidFill>
              <a:latin typeface="Arial"/>
              <a:ea typeface="Arial"/>
              <a:cs typeface="Arial"/>
              <a:sym typeface="Arial"/>
            </a:endParaRPr>
          </a:p>
        </p:txBody>
      </p:sp>
      <p:pic>
        <p:nvPicPr>
          <p:cNvPr id="229" name="Google Shape;229;p1"/>
          <p:cNvPicPr preferRelativeResize="0"/>
          <p:nvPr/>
        </p:nvPicPr>
        <p:blipFill rotWithShape="1">
          <a:blip r:embed="rId3">
            <a:alphaModFix/>
          </a:blip>
          <a:srcRect b="0" l="0" r="0" t="0"/>
          <a:stretch/>
        </p:blipFill>
        <p:spPr>
          <a:xfrm>
            <a:off x="-1400" y="150025"/>
            <a:ext cx="1394828" cy="281025"/>
          </a:xfrm>
          <a:prstGeom prst="rect">
            <a:avLst/>
          </a:prstGeom>
          <a:noFill/>
          <a:ln>
            <a:noFill/>
          </a:ln>
        </p:spPr>
      </p:pic>
      <p:grpSp>
        <p:nvGrpSpPr>
          <p:cNvPr id="230" name="Google Shape;230;p1"/>
          <p:cNvGrpSpPr/>
          <p:nvPr/>
        </p:nvGrpSpPr>
        <p:grpSpPr>
          <a:xfrm>
            <a:off x="-15600" y="4243350"/>
            <a:ext cx="9190800" cy="900000"/>
            <a:chOff x="-15600" y="4243350"/>
            <a:chExt cx="9190800" cy="900000"/>
          </a:xfrm>
        </p:grpSpPr>
        <p:sp>
          <p:nvSpPr>
            <p:cNvPr id="231" name="Google Shape;231;p1"/>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32" name="Google Shape;232;p1"/>
            <p:cNvPicPr preferRelativeResize="0"/>
            <p:nvPr/>
          </p:nvPicPr>
          <p:blipFill rotWithShape="1">
            <a:blip r:embed="rId4">
              <a:alphaModFix/>
            </a:blip>
            <a:srcRect b="0" l="0" r="0" t="0"/>
            <a:stretch/>
          </p:blipFill>
          <p:spPr>
            <a:xfrm>
              <a:off x="7460900" y="4673350"/>
              <a:ext cx="1371401" cy="245550"/>
            </a:xfrm>
            <a:prstGeom prst="rect">
              <a:avLst/>
            </a:prstGeom>
            <a:noFill/>
            <a:ln>
              <a:noFill/>
            </a:ln>
          </p:spPr>
        </p:pic>
        <p:pic>
          <p:nvPicPr>
            <p:cNvPr id="233" name="Google Shape;233;p1"/>
            <p:cNvPicPr preferRelativeResize="0"/>
            <p:nvPr/>
          </p:nvPicPr>
          <p:blipFill rotWithShape="1">
            <a:blip r:embed="rId5">
              <a:alphaModFix/>
            </a:blip>
            <a:srcRect b="0" l="0" r="0" t="0"/>
            <a:stretch/>
          </p:blipFill>
          <p:spPr>
            <a:xfrm>
              <a:off x="311700" y="4454450"/>
              <a:ext cx="424675" cy="590129"/>
            </a:xfrm>
            <a:prstGeom prst="rect">
              <a:avLst/>
            </a:prstGeom>
            <a:noFill/>
            <a:ln>
              <a:noFill/>
            </a:ln>
          </p:spPr>
        </p:pic>
        <p:pic>
          <p:nvPicPr>
            <p:cNvPr id="234" name="Google Shape;234;p1"/>
            <p:cNvPicPr preferRelativeResize="0"/>
            <p:nvPr/>
          </p:nvPicPr>
          <p:blipFill rotWithShape="1">
            <a:blip r:embed="rId6">
              <a:alphaModFix/>
            </a:blip>
            <a:srcRect b="0" l="0" r="0" t="0"/>
            <a:stretch/>
          </p:blipFill>
          <p:spPr>
            <a:xfrm>
              <a:off x="0" y="4243350"/>
              <a:ext cx="9175199" cy="80350"/>
            </a:xfrm>
            <a:prstGeom prst="rect">
              <a:avLst/>
            </a:prstGeom>
            <a:noFill/>
            <a:ln>
              <a:noFill/>
            </a:ln>
          </p:spPr>
        </p:pic>
      </p:grpSp>
      <p:sp>
        <p:nvSpPr>
          <p:cNvPr id="235" name="Google Shape;235;p1"/>
          <p:cNvSpPr txBox="1"/>
          <p:nvPr>
            <p:ph idx="4294967295" type="ctrTitle"/>
          </p:nvPr>
        </p:nvSpPr>
        <p:spPr>
          <a:xfrm>
            <a:off x="601450" y="2599100"/>
            <a:ext cx="3462900" cy="9300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dk1"/>
              </a:buClr>
              <a:buSzPts val="2800"/>
              <a:buFont typeface="Raleway SemiBold"/>
              <a:buNone/>
            </a:pPr>
            <a:r>
              <a:t/>
            </a:r>
            <a:endParaRPr b="0" i="0" sz="1600" u="none" cap="none" strike="noStrike">
              <a:solidFill>
                <a:srgbClr val="004D52"/>
              </a:solidFill>
              <a:latin typeface="Raleway SemiBold"/>
              <a:ea typeface="Raleway SemiBold"/>
              <a:cs typeface="Raleway SemiBold"/>
              <a:sym typeface="Raleway SemiBold"/>
            </a:endParaRPr>
          </a:p>
          <a:p>
            <a:pPr indent="0" lvl="0" marL="0" marR="0" rtl="0" algn="l">
              <a:lnSpc>
                <a:spcPct val="100000"/>
              </a:lnSpc>
              <a:spcBef>
                <a:spcPts val="0"/>
              </a:spcBef>
              <a:spcAft>
                <a:spcPts val="0"/>
              </a:spcAft>
              <a:buClr>
                <a:schemeClr val="dk1"/>
              </a:buClr>
              <a:buSzPts val="2800"/>
              <a:buFont typeface="Raleway SemiBold"/>
              <a:buNone/>
            </a:pPr>
            <a:r>
              <a:rPr i="0" lang="en-GB" sz="1600" u="none" cap="none" strike="noStrike">
                <a:solidFill>
                  <a:srgbClr val="004D52"/>
                </a:solidFill>
                <a:latin typeface="Arial"/>
                <a:ea typeface="Arial"/>
                <a:cs typeface="Arial"/>
                <a:sym typeface="Arial"/>
              </a:rPr>
              <a:t>1</a:t>
            </a:r>
            <a:r>
              <a:rPr lang="en-GB" sz="1600">
                <a:solidFill>
                  <a:srgbClr val="004D52"/>
                </a:solidFill>
                <a:latin typeface="Arial"/>
                <a:ea typeface="Arial"/>
                <a:cs typeface="Arial"/>
                <a:sym typeface="Arial"/>
              </a:rPr>
              <a:t>8</a:t>
            </a:r>
            <a:r>
              <a:rPr i="0" lang="en-GB" sz="1600" u="none" cap="none" strike="noStrike">
                <a:solidFill>
                  <a:srgbClr val="004D52"/>
                </a:solidFill>
                <a:latin typeface="Arial"/>
                <a:ea typeface="Arial"/>
                <a:cs typeface="Arial"/>
                <a:sym typeface="Arial"/>
              </a:rPr>
              <a:t> </a:t>
            </a:r>
            <a:r>
              <a:rPr lang="en-GB" sz="1600">
                <a:solidFill>
                  <a:srgbClr val="004D52"/>
                </a:solidFill>
                <a:latin typeface="Arial"/>
                <a:ea typeface="Arial"/>
                <a:cs typeface="Arial"/>
                <a:sym typeface="Arial"/>
              </a:rPr>
              <a:t>September</a:t>
            </a:r>
            <a:r>
              <a:rPr i="0" lang="en-GB" sz="1600" u="none" cap="none" strike="noStrike">
                <a:solidFill>
                  <a:srgbClr val="004D52"/>
                </a:solidFill>
                <a:latin typeface="Arial"/>
                <a:ea typeface="Arial"/>
                <a:cs typeface="Arial"/>
                <a:sym typeface="Arial"/>
              </a:rPr>
              <a:t> 2025</a:t>
            </a:r>
            <a:endParaRPr i="0" sz="1600" u="none" cap="none" strike="noStrike">
              <a:solidFill>
                <a:srgbClr val="004D5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g3703edf5d3c_0_430"/>
          <p:cNvPicPr preferRelativeResize="0"/>
          <p:nvPr/>
        </p:nvPicPr>
        <p:blipFill>
          <a:blip r:embed="rId3">
            <a:alphaModFix/>
          </a:blip>
          <a:stretch>
            <a:fillRect/>
          </a:stretch>
        </p:blipFill>
        <p:spPr>
          <a:xfrm>
            <a:off x="1820750" y="492074"/>
            <a:ext cx="6044974" cy="4460101"/>
          </a:xfrm>
          <a:prstGeom prst="rect">
            <a:avLst/>
          </a:prstGeom>
          <a:noFill/>
          <a:ln>
            <a:noFill/>
          </a:ln>
        </p:spPr>
      </p:pic>
      <p:sp>
        <p:nvSpPr>
          <p:cNvPr id="354" name="Google Shape;354;g3703edf5d3c_0_430"/>
          <p:cNvSpPr/>
          <p:nvPr/>
        </p:nvSpPr>
        <p:spPr>
          <a:xfrm>
            <a:off x="7179600" y="40240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Hover over the ‘What’s on this page?’ icon - this is bring up a pop out box that explains each page</a:t>
            </a:r>
            <a:endParaRPr sz="1200"/>
          </a:p>
        </p:txBody>
      </p:sp>
      <p:cxnSp>
        <p:nvCxnSpPr>
          <p:cNvPr id="355" name="Google Shape;355;g3703edf5d3c_0_430"/>
          <p:cNvCxnSpPr>
            <a:stCxn id="354" idx="1"/>
          </p:cNvCxnSpPr>
          <p:nvPr/>
        </p:nvCxnSpPr>
        <p:spPr>
          <a:xfrm flipH="1">
            <a:off x="6879000" y="867400"/>
            <a:ext cx="300600" cy="428100"/>
          </a:xfrm>
          <a:prstGeom prst="straightConnector1">
            <a:avLst/>
          </a:prstGeom>
          <a:noFill/>
          <a:ln cap="flat" cmpd="sng" w="9525">
            <a:solidFill>
              <a:schemeClr val="dk2"/>
            </a:solidFill>
            <a:prstDash val="solid"/>
            <a:round/>
            <a:headEnd len="med" w="med" type="none"/>
            <a:tailEnd len="med" w="med" type="triangle"/>
          </a:ln>
        </p:spPr>
      </p:cxnSp>
      <p:sp>
        <p:nvSpPr>
          <p:cNvPr id="356" name="Google Shape;356;g3703edf5d3c_0_430"/>
          <p:cNvSpPr/>
          <p:nvPr/>
        </p:nvSpPr>
        <p:spPr>
          <a:xfrm>
            <a:off x="7080900" y="1582950"/>
            <a:ext cx="19143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Prevalence for selected condition in North East London, Hackney and City of London (e.g. Asthma)</a:t>
            </a:r>
            <a:endParaRPr sz="1200"/>
          </a:p>
        </p:txBody>
      </p:sp>
      <p:sp>
        <p:nvSpPr>
          <p:cNvPr id="357" name="Google Shape;357;g3703edf5d3c_0_430"/>
          <p:cNvSpPr/>
          <p:nvPr/>
        </p:nvSpPr>
        <p:spPr>
          <a:xfrm>
            <a:off x="451150" y="1117950"/>
            <a:ext cx="17616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Hover over the North East London box to see ranking of boroughs by condition </a:t>
            </a:r>
            <a:r>
              <a:rPr lang="en-GB" sz="1200">
                <a:solidFill>
                  <a:schemeClr val="dk1"/>
                </a:solidFill>
              </a:rPr>
              <a:t>(e.g. Asthma)</a:t>
            </a:r>
            <a:endParaRPr sz="1200"/>
          </a:p>
        </p:txBody>
      </p:sp>
      <p:sp>
        <p:nvSpPr>
          <p:cNvPr id="358" name="Google Shape;358;g3703edf5d3c_0_430"/>
          <p:cNvSpPr/>
          <p:nvPr/>
        </p:nvSpPr>
        <p:spPr>
          <a:xfrm>
            <a:off x="7243200" y="2665125"/>
            <a:ext cx="1565400" cy="113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Bar chart shows prevalence by age group of condition in selected area (e.g. Brownswood)</a:t>
            </a:r>
            <a:endParaRPr sz="1200"/>
          </a:p>
        </p:txBody>
      </p:sp>
      <p:cxnSp>
        <p:nvCxnSpPr>
          <p:cNvPr id="359" name="Google Shape;359;g3703edf5d3c_0_430"/>
          <p:cNvCxnSpPr>
            <a:stCxn id="358" idx="1"/>
          </p:cNvCxnSpPr>
          <p:nvPr/>
        </p:nvCxnSpPr>
        <p:spPr>
          <a:xfrm rot="10800000">
            <a:off x="6340800" y="3075375"/>
            <a:ext cx="902400" cy="158700"/>
          </a:xfrm>
          <a:prstGeom prst="straightConnector1">
            <a:avLst/>
          </a:prstGeom>
          <a:noFill/>
          <a:ln cap="flat" cmpd="sng" w="9525">
            <a:solidFill>
              <a:schemeClr val="dk2"/>
            </a:solidFill>
            <a:prstDash val="solid"/>
            <a:round/>
            <a:headEnd len="med" w="med" type="none"/>
            <a:tailEnd len="med" w="med" type="triangle"/>
          </a:ln>
        </p:spPr>
      </p:cxnSp>
      <p:cxnSp>
        <p:nvCxnSpPr>
          <p:cNvPr id="360" name="Google Shape;360;g3703edf5d3c_0_430"/>
          <p:cNvCxnSpPr>
            <a:stCxn id="356" idx="1"/>
          </p:cNvCxnSpPr>
          <p:nvPr/>
        </p:nvCxnSpPr>
        <p:spPr>
          <a:xfrm rot="10800000">
            <a:off x="6652800" y="1931550"/>
            <a:ext cx="428100" cy="116400"/>
          </a:xfrm>
          <a:prstGeom prst="straightConnector1">
            <a:avLst/>
          </a:prstGeom>
          <a:noFill/>
          <a:ln cap="flat" cmpd="sng" w="9525">
            <a:solidFill>
              <a:schemeClr val="dk2"/>
            </a:solidFill>
            <a:prstDash val="solid"/>
            <a:round/>
            <a:headEnd len="med" w="med" type="none"/>
            <a:tailEnd len="med" w="med" type="triangle"/>
          </a:ln>
        </p:spPr>
      </p:cxnSp>
      <p:cxnSp>
        <p:nvCxnSpPr>
          <p:cNvPr id="361" name="Google Shape;361;g3703edf5d3c_0_430"/>
          <p:cNvCxnSpPr>
            <a:stCxn id="357" idx="3"/>
          </p:cNvCxnSpPr>
          <p:nvPr/>
        </p:nvCxnSpPr>
        <p:spPr>
          <a:xfrm>
            <a:off x="2212750" y="1582950"/>
            <a:ext cx="721500" cy="207900"/>
          </a:xfrm>
          <a:prstGeom prst="straightConnector1">
            <a:avLst/>
          </a:prstGeom>
          <a:noFill/>
          <a:ln cap="flat" cmpd="sng" w="9525">
            <a:solidFill>
              <a:schemeClr val="dk2"/>
            </a:solidFill>
            <a:prstDash val="solid"/>
            <a:round/>
            <a:headEnd len="med" w="med" type="none"/>
            <a:tailEnd len="med" w="med" type="triangle"/>
          </a:ln>
        </p:spPr>
      </p:cxnSp>
      <p:sp>
        <p:nvSpPr>
          <p:cNvPr id="362" name="Google Shape;362;g3703edf5d3c_0_430"/>
          <p:cNvSpPr/>
          <p:nvPr/>
        </p:nvSpPr>
        <p:spPr>
          <a:xfrm>
            <a:off x="451150" y="2183700"/>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Map shows prevalence of condition across wards/neighbourhoods</a:t>
            </a:r>
            <a:endParaRPr sz="1200"/>
          </a:p>
        </p:txBody>
      </p:sp>
      <p:cxnSp>
        <p:nvCxnSpPr>
          <p:cNvPr id="363" name="Google Shape;363;g3703edf5d3c_0_430"/>
          <p:cNvCxnSpPr>
            <a:stCxn id="362" idx="3"/>
          </p:cNvCxnSpPr>
          <p:nvPr/>
        </p:nvCxnSpPr>
        <p:spPr>
          <a:xfrm>
            <a:off x="2212750" y="2571750"/>
            <a:ext cx="1485900" cy="197700"/>
          </a:xfrm>
          <a:prstGeom prst="straightConnector1">
            <a:avLst/>
          </a:prstGeom>
          <a:noFill/>
          <a:ln cap="flat" cmpd="sng" w="9525">
            <a:solidFill>
              <a:schemeClr val="dk2"/>
            </a:solidFill>
            <a:prstDash val="solid"/>
            <a:round/>
            <a:headEnd len="med" w="med" type="none"/>
            <a:tailEnd len="med" w="med" type="triangle"/>
          </a:ln>
        </p:spPr>
      </p:cxnSp>
      <p:sp>
        <p:nvSpPr>
          <p:cNvPr id="364" name="Google Shape;364;g3703edf5d3c_0_430"/>
          <p:cNvSpPr/>
          <p:nvPr/>
        </p:nvSpPr>
        <p:spPr>
          <a:xfrm>
            <a:off x="139225" y="3937375"/>
            <a:ext cx="2409600" cy="113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Line graph to show prevalence overtime for age groups in selected area - the red line is the selected age group which can be changed by </a:t>
            </a:r>
            <a:r>
              <a:rPr lang="en-GB" sz="1200"/>
              <a:t>clicking</a:t>
            </a:r>
            <a:r>
              <a:rPr lang="en-GB" sz="1200"/>
              <a:t> on the bar chart</a:t>
            </a:r>
            <a:endParaRPr sz="1200"/>
          </a:p>
        </p:txBody>
      </p:sp>
      <p:cxnSp>
        <p:nvCxnSpPr>
          <p:cNvPr id="365" name="Google Shape;365;g3703edf5d3c_0_430"/>
          <p:cNvCxnSpPr>
            <a:stCxn id="364" idx="3"/>
          </p:cNvCxnSpPr>
          <p:nvPr/>
        </p:nvCxnSpPr>
        <p:spPr>
          <a:xfrm flipH="1" rot="10800000">
            <a:off x="2548825" y="4212925"/>
            <a:ext cx="617400" cy="293400"/>
          </a:xfrm>
          <a:prstGeom prst="straightConnector1">
            <a:avLst/>
          </a:prstGeom>
          <a:noFill/>
          <a:ln cap="flat" cmpd="sng" w="9525">
            <a:solidFill>
              <a:schemeClr val="dk2"/>
            </a:solidFill>
            <a:prstDash val="solid"/>
            <a:round/>
            <a:headEnd len="med" w="med" type="none"/>
            <a:tailEnd len="med" w="med" type="triangle"/>
          </a:ln>
        </p:spPr>
      </p:cxnSp>
      <p:sp>
        <p:nvSpPr>
          <p:cNvPr id="366" name="Google Shape;366;g3703edf5d3c_0_430"/>
          <p:cNvSpPr txBox="1"/>
          <p:nvPr>
            <p:ph idx="4294967295" type="title"/>
          </p:nvPr>
        </p:nvSpPr>
        <p:spPr>
          <a:xfrm>
            <a:off x="48900" y="0"/>
            <a:ext cx="5105400" cy="755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85714"/>
              <a:buNone/>
            </a:pPr>
            <a:r>
              <a:rPr b="1" lang="en-GB">
                <a:latin typeface="Arial"/>
                <a:ea typeface="Arial"/>
                <a:cs typeface="Arial"/>
                <a:sym typeface="Arial"/>
              </a:rPr>
              <a:t>Health profiles by age - visuals</a:t>
            </a:r>
            <a:endParaRPr b="1">
              <a:latin typeface="Arial"/>
              <a:ea typeface="Arial"/>
              <a:cs typeface="Arial"/>
              <a:sym typeface="Arial"/>
            </a:endParaRPr>
          </a:p>
        </p:txBody>
      </p:sp>
      <p:sp>
        <p:nvSpPr>
          <p:cNvPr id="367" name="Google Shape;367;g3703edf5d3c_0_430"/>
          <p:cNvSpPr/>
          <p:nvPr/>
        </p:nvSpPr>
        <p:spPr>
          <a:xfrm>
            <a:off x="193000" y="3062975"/>
            <a:ext cx="18639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Scale of prevalence - the darker the shade the higher the prevalence</a:t>
            </a:r>
            <a:endParaRPr sz="1200"/>
          </a:p>
        </p:txBody>
      </p:sp>
      <p:cxnSp>
        <p:nvCxnSpPr>
          <p:cNvPr id="368" name="Google Shape;368;g3703edf5d3c_0_430"/>
          <p:cNvCxnSpPr>
            <a:stCxn id="367" idx="3"/>
          </p:cNvCxnSpPr>
          <p:nvPr/>
        </p:nvCxnSpPr>
        <p:spPr>
          <a:xfrm flipH="1" rot="10800000">
            <a:off x="2056900" y="3289325"/>
            <a:ext cx="846600" cy="161700"/>
          </a:xfrm>
          <a:prstGeom prst="straightConnector1">
            <a:avLst/>
          </a:prstGeom>
          <a:noFill/>
          <a:ln cap="flat" cmpd="sng" w="9525">
            <a:solidFill>
              <a:schemeClr val="dk2"/>
            </a:solidFill>
            <a:prstDash val="solid"/>
            <a:round/>
            <a:headEnd len="med" w="med" type="none"/>
            <a:tailEnd len="med" w="med" type="triangle"/>
          </a:ln>
        </p:spPr>
      </p:cxnSp>
      <p:sp>
        <p:nvSpPr>
          <p:cNvPr id="369" name="Google Shape;369;g3703edf5d3c_0_430"/>
          <p:cNvSpPr/>
          <p:nvPr/>
        </p:nvSpPr>
        <p:spPr>
          <a:xfrm>
            <a:off x="7273800" y="4176075"/>
            <a:ext cx="15042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Green line represents prevalence for City and Hackney</a:t>
            </a:r>
            <a:endParaRPr sz="1200"/>
          </a:p>
        </p:txBody>
      </p:sp>
      <p:cxnSp>
        <p:nvCxnSpPr>
          <p:cNvPr id="370" name="Google Shape;370;g3703edf5d3c_0_430"/>
          <p:cNvCxnSpPr/>
          <p:nvPr/>
        </p:nvCxnSpPr>
        <p:spPr>
          <a:xfrm rot="10800000">
            <a:off x="6787200" y="4145475"/>
            <a:ext cx="486600" cy="397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g3703edf5d3c_0_358"/>
          <p:cNvPicPr preferRelativeResize="0"/>
          <p:nvPr/>
        </p:nvPicPr>
        <p:blipFill>
          <a:blip r:embed="rId3">
            <a:alphaModFix/>
          </a:blip>
          <a:stretch>
            <a:fillRect/>
          </a:stretch>
        </p:blipFill>
        <p:spPr>
          <a:xfrm>
            <a:off x="1455826" y="462083"/>
            <a:ext cx="6232350" cy="4547479"/>
          </a:xfrm>
          <a:prstGeom prst="rect">
            <a:avLst/>
          </a:prstGeom>
          <a:noFill/>
          <a:ln>
            <a:noFill/>
          </a:ln>
        </p:spPr>
      </p:pic>
      <p:sp>
        <p:nvSpPr>
          <p:cNvPr id="376" name="Google Shape;376;g3703edf5d3c_0_358"/>
          <p:cNvSpPr/>
          <p:nvPr/>
        </p:nvSpPr>
        <p:spPr>
          <a:xfrm>
            <a:off x="7179600" y="40240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Hover over the ‘What’s on this page?’ icon - this is bring up a pop out box that explains each page</a:t>
            </a:r>
            <a:endParaRPr sz="1200"/>
          </a:p>
        </p:txBody>
      </p:sp>
      <p:cxnSp>
        <p:nvCxnSpPr>
          <p:cNvPr id="377" name="Google Shape;377;g3703edf5d3c_0_358"/>
          <p:cNvCxnSpPr>
            <a:stCxn id="376" idx="1"/>
          </p:cNvCxnSpPr>
          <p:nvPr/>
        </p:nvCxnSpPr>
        <p:spPr>
          <a:xfrm flipH="1">
            <a:off x="6683400" y="867400"/>
            <a:ext cx="496200" cy="507600"/>
          </a:xfrm>
          <a:prstGeom prst="straightConnector1">
            <a:avLst/>
          </a:prstGeom>
          <a:noFill/>
          <a:ln cap="flat" cmpd="sng" w="9525">
            <a:solidFill>
              <a:schemeClr val="dk2"/>
            </a:solidFill>
            <a:prstDash val="solid"/>
            <a:round/>
            <a:headEnd len="med" w="med" type="none"/>
            <a:tailEnd len="med" w="med" type="triangle"/>
          </a:ln>
        </p:spPr>
      </p:cxnSp>
      <p:sp>
        <p:nvSpPr>
          <p:cNvPr id="378" name="Google Shape;378;g3703edf5d3c_0_358"/>
          <p:cNvSpPr/>
          <p:nvPr/>
        </p:nvSpPr>
        <p:spPr>
          <a:xfrm>
            <a:off x="696175" y="1136475"/>
            <a:ext cx="1565400" cy="45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the year</a:t>
            </a:r>
            <a:endParaRPr sz="1200"/>
          </a:p>
        </p:txBody>
      </p:sp>
      <p:sp>
        <p:nvSpPr>
          <p:cNvPr id="379" name="Google Shape;379;g3703edf5d3c_0_358"/>
          <p:cNvSpPr/>
          <p:nvPr/>
        </p:nvSpPr>
        <p:spPr>
          <a:xfrm>
            <a:off x="451050" y="2121275"/>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the long term health condition</a:t>
            </a:r>
            <a:endParaRPr sz="1200"/>
          </a:p>
        </p:txBody>
      </p:sp>
      <p:sp>
        <p:nvSpPr>
          <p:cNvPr id="380" name="Google Shape;380;g3703edf5d3c_0_358"/>
          <p:cNvSpPr/>
          <p:nvPr/>
        </p:nvSpPr>
        <p:spPr>
          <a:xfrm>
            <a:off x="7328850" y="2396700"/>
            <a:ext cx="15654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the metric (count, proportion, rate)</a:t>
            </a:r>
            <a:endParaRPr sz="1200"/>
          </a:p>
        </p:txBody>
      </p:sp>
      <p:sp>
        <p:nvSpPr>
          <p:cNvPr id="381" name="Google Shape;381;g3703edf5d3c_0_358"/>
          <p:cNvSpPr/>
          <p:nvPr/>
        </p:nvSpPr>
        <p:spPr>
          <a:xfrm>
            <a:off x="7295300" y="1503425"/>
            <a:ext cx="15654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the sex (persons, female, male)</a:t>
            </a:r>
            <a:endParaRPr sz="1200"/>
          </a:p>
        </p:txBody>
      </p:sp>
      <p:cxnSp>
        <p:nvCxnSpPr>
          <p:cNvPr id="382" name="Google Shape;382;g3703edf5d3c_0_358"/>
          <p:cNvCxnSpPr>
            <a:stCxn id="381" idx="1"/>
          </p:cNvCxnSpPr>
          <p:nvPr/>
        </p:nvCxnSpPr>
        <p:spPr>
          <a:xfrm flipH="1">
            <a:off x="6671000" y="1891475"/>
            <a:ext cx="624300" cy="229800"/>
          </a:xfrm>
          <a:prstGeom prst="straightConnector1">
            <a:avLst/>
          </a:prstGeom>
          <a:noFill/>
          <a:ln cap="flat" cmpd="sng" w="9525">
            <a:solidFill>
              <a:schemeClr val="dk2"/>
            </a:solidFill>
            <a:prstDash val="solid"/>
            <a:round/>
            <a:headEnd len="med" w="med" type="none"/>
            <a:tailEnd len="med" w="med" type="triangle"/>
          </a:ln>
        </p:spPr>
      </p:cxnSp>
      <p:cxnSp>
        <p:nvCxnSpPr>
          <p:cNvPr id="383" name="Google Shape;383;g3703edf5d3c_0_358"/>
          <p:cNvCxnSpPr>
            <a:stCxn id="380" idx="1"/>
          </p:cNvCxnSpPr>
          <p:nvPr/>
        </p:nvCxnSpPr>
        <p:spPr>
          <a:xfrm rot="10800000">
            <a:off x="5423550" y="2182350"/>
            <a:ext cx="1905300" cy="602400"/>
          </a:xfrm>
          <a:prstGeom prst="straightConnector1">
            <a:avLst/>
          </a:prstGeom>
          <a:noFill/>
          <a:ln cap="flat" cmpd="sng" w="9525">
            <a:solidFill>
              <a:schemeClr val="dk2"/>
            </a:solidFill>
            <a:prstDash val="solid"/>
            <a:round/>
            <a:headEnd len="med" w="med" type="none"/>
            <a:tailEnd len="med" w="med" type="triangle"/>
          </a:ln>
        </p:spPr>
      </p:cxnSp>
      <p:cxnSp>
        <p:nvCxnSpPr>
          <p:cNvPr id="384" name="Google Shape;384;g3703edf5d3c_0_358"/>
          <p:cNvCxnSpPr>
            <a:stCxn id="378" idx="3"/>
          </p:cNvCxnSpPr>
          <p:nvPr/>
        </p:nvCxnSpPr>
        <p:spPr>
          <a:xfrm>
            <a:off x="2261575" y="1365675"/>
            <a:ext cx="587100" cy="657600"/>
          </a:xfrm>
          <a:prstGeom prst="straightConnector1">
            <a:avLst/>
          </a:prstGeom>
          <a:noFill/>
          <a:ln cap="flat" cmpd="sng" w="9525">
            <a:solidFill>
              <a:schemeClr val="dk2"/>
            </a:solidFill>
            <a:prstDash val="solid"/>
            <a:round/>
            <a:headEnd len="med" w="med" type="none"/>
            <a:tailEnd len="med" w="med" type="triangle"/>
          </a:ln>
        </p:spPr>
      </p:cxnSp>
      <p:cxnSp>
        <p:nvCxnSpPr>
          <p:cNvPr id="385" name="Google Shape;385;g3703edf5d3c_0_358"/>
          <p:cNvCxnSpPr>
            <a:stCxn id="379" idx="3"/>
          </p:cNvCxnSpPr>
          <p:nvPr/>
        </p:nvCxnSpPr>
        <p:spPr>
          <a:xfrm flipH="1" rot="10800000">
            <a:off x="2212650" y="2188325"/>
            <a:ext cx="1767300" cy="321000"/>
          </a:xfrm>
          <a:prstGeom prst="straightConnector1">
            <a:avLst/>
          </a:prstGeom>
          <a:noFill/>
          <a:ln cap="flat" cmpd="sng" w="9525">
            <a:solidFill>
              <a:schemeClr val="dk2"/>
            </a:solidFill>
            <a:prstDash val="solid"/>
            <a:round/>
            <a:headEnd len="med" w="med" type="none"/>
            <a:tailEnd len="med" w="med" type="triangle"/>
          </a:ln>
        </p:spPr>
      </p:cxnSp>
      <p:sp>
        <p:nvSpPr>
          <p:cNvPr id="386" name="Google Shape;386;g3703edf5d3c_0_358"/>
          <p:cNvSpPr/>
          <p:nvPr/>
        </p:nvSpPr>
        <p:spPr>
          <a:xfrm>
            <a:off x="451150" y="3163975"/>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Select ward or neighbourhood to change the map breakdown</a:t>
            </a:r>
            <a:endParaRPr sz="1200"/>
          </a:p>
        </p:txBody>
      </p:sp>
      <p:cxnSp>
        <p:nvCxnSpPr>
          <p:cNvPr id="387" name="Google Shape;387;g3703edf5d3c_0_358"/>
          <p:cNvCxnSpPr>
            <a:stCxn id="386" idx="3"/>
          </p:cNvCxnSpPr>
          <p:nvPr/>
        </p:nvCxnSpPr>
        <p:spPr>
          <a:xfrm flipH="1" rot="10800000">
            <a:off x="2212750" y="2830525"/>
            <a:ext cx="464700" cy="721500"/>
          </a:xfrm>
          <a:prstGeom prst="straightConnector1">
            <a:avLst/>
          </a:prstGeom>
          <a:noFill/>
          <a:ln cap="flat" cmpd="sng" w="9525">
            <a:solidFill>
              <a:schemeClr val="dk2"/>
            </a:solidFill>
            <a:prstDash val="solid"/>
            <a:round/>
            <a:headEnd len="med" w="med" type="none"/>
            <a:tailEnd len="med" w="med" type="triangle"/>
          </a:ln>
        </p:spPr>
      </p:cxnSp>
      <p:sp>
        <p:nvSpPr>
          <p:cNvPr id="388" name="Google Shape;388;g3703edf5d3c_0_358"/>
          <p:cNvSpPr/>
          <p:nvPr/>
        </p:nvSpPr>
        <p:spPr>
          <a:xfrm>
            <a:off x="451150" y="4145175"/>
            <a:ext cx="18105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Select the ward/neighbourhood on the map you’re interested in to show data for this area </a:t>
            </a:r>
            <a:endParaRPr sz="1200"/>
          </a:p>
        </p:txBody>
      </p:sp>
      <p:cxnSp>
        <p:nvCxnSpPr>
          <p:cNvPr id="389" name="Google Shape;389;g3703edf5d3c_0_358"/>
          <p:cNvCxnSpPr>
            <a:stCxn id="388" idx="3"/>
          </p:cNvCxnSpPr>
          <p:nvPr/>
        </p:nvCxnSpPr>
        <p:spPr>
          <a:xfrm flipH="1" rot="10800000">
            <a:off x="2261650" y="3087375"/>
            <a:ext cx="1314900" cy="1522800"/>
          </a:xfrm>
          <a:prstGeom prst="straightConnector1">
            <a:avLst/>
          </a:prstGeom>
          <a:noFill/>
          <a:ln cap="flat" cmpd="sng" w="9525">
            <a:solidFill>
              <a:schemeClr val="dk2"/>
            </a:solidFill>
            <a:prstDash val="solid"/>
            <a:round/>
            <a:headEnd len="med" w="med" type="none"/>
            <a:tailEnd len="med" w="med" type="triangle"/>
          </a:ln>
        </p:spPr>
      </p:cxnSp>
      <p:sp>
        <p:nvSpPr>
          <p:cNvPr id="390" name="Google Shape;390;g3703edf5d3c_0_358"/>
          <p:cNvSpPr txBox="1"/>
          <p:nvPr>
            <p:ph idx="4294967295" type="title"/>
          </p:nvPr>
        </p:nvSpPr>
        <p:spPr>
          <a:xfrm>
            <a:off x="48900" y="0"/>
            <a:ext cx="63408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Health profiles by </a:t>
            </a:r>
            <a:r>
              <a:rPr b="1" lang="en-GB">
                <a:latin typeface="Arial"/>
                <a:ea typeface="Arial"/>
                <a:cs typeface="Arial"/>
                <a:sym typeface="Arial"/>
              </a:rPr>
              <a:t>ethnicity</a:t>
            </a:r>
            <a:r>
              <a:rPr b="1" lang="en-GB">
                <a:latin typeface="Arial"/>
                <a:ea typeface="Arial"/>
                <a:cs typeface="Arial"/>
                <a:sym typeface="Arial"/>
              </a:rPr>
              <a:t> - Filters</a:t>
            </a:r>
            <a:endParaRPr b="1">
              <a:latin typeface="Arial"/>
              <a:ea typeface="Arial"/>
              <a:cs typeface="Arial"/>
              <a:sym typeface="Arial"/>
            </a:endParaRPr>
          </a:p>
        </p:txBody>
      </p:sp>
      <p:sp>
        <p:nvSpPr>
          <p:cNvPr id="391" name="Google Shape;391;g3703edf5d3c_0_358"/>
          <p:cNvSpPr/>
          <p:nvPr/>
        </p:nvSpPr>
        <p:spPr>
          <a:xfrm>
            <a:off x="7279750" y="3331975"/>
            <a:ext cx="1651200" cy="99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Select an ethnic group on the bar chart to change the red line in the line graph</a:t>
            </a:r>
            <a:endParaRPr sz="1200"/>
          </a:p>
        </p:txBody>
      </p:sp>
      <p:cxnSp>
        <p:nvCxnSpPr>
          <p:cNvPr id="392" name="Google Shape;392;g3703edf5d3c_0_358"/>
          <p:cNvCxnSpPr/>
          <p:nvPr/>
        </p:nvCxnSpPr>
        <p:spPr>
          <a:xfrm rot="10800000">
            <a:off x="6279500" y="3331975"/>
            <a:ext cx="1015800" cy="608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g3703edf5d3c_0_453"/>
          <p:cNvPicPr preferRelativeResize="0"/>
          <p:nvPr/>
        </p:nvPicPr>
        <p:blipFill>
          <a:blip r:embed="rId3">
            <a:alphaModFix/>
          </a:blip>
          <a:stretch>
            <a:fillRect/>
          </a:stretch>
        </p:blipFill>
        <p:spPr>
          <a:xfrm>
            <a:off x="1706576" y="462083"/>
            <a:ext cx="6232350" cy="4547479"/>
          </a:xfrm>
          <a:prstGeom prst="rect">
            <a:avLst/>
          </a:prstGeom>
          <a:noFill/>
          <a:ln>
            <a:noFill/>
          </a:ln>
        </p:spPr>
      </p:pic>
      <p:sp>
        <p:nvSpPr>
          <p:cNvPr id="398" name="Google Shape;398;g3703edf5d3c_0_453"/>
          <p:cNvSpPr/>
          <p:nvPr/>
        </p:nvSpPr>
        <p:spPr>
          <a:xfrm>
            <a:off x="7179600" y="40240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Hover over the ‘What’s on this page?’ icon - this is bring up a pop out box that explains each page</a:t>
            </a:r>
            <a:endParaRPr sz="1200"/>
          </a:p>
        </p:txBody>
      </p:sp>
      <p:cxnSp>
        <p:nvCxnSpPr>
          <p:cNvPr id="399" name="Google Shape;399;g3703edf5d3c_0_453"/>
          <p:cNvCxnSpPr>
            <a:stCxn id="398" idx="1"/>
          </p:cNvCxnSpPr>
          <p:nvPr/>
        </p:nvCxnSpPr>
        <p:spPr>
          <a:xfrm flipH="1">
            <a:off x="6879000" y="867400"/>
            <a:ext cx="300600" cy="428100"/>
          </a:xfrm>
          <a:prstGeom prst="straightConnector1">
            <a:avLst/>
          </a:prstGeom>
          <a:noFill/>
          <a:ln cap="flat" cmpd="sng" w="9525">
            <a:solidFill>
              <a:schemeClr val="dk2"/>
            </a:solidFill>
            <a:prstDash val="solid"/>
            <a:round/>
            <a:headEnd len="med" w="med" type="none"/>
            <a:tailEnd len="med" w="med" type="triangle"/>
          </a:ln>
        </p:spPr>
      </p:cxnSp>
      <p:sp>
        <p:nvSpPr>
          <p:cNvPr id="400" name="Google Shape;400;g3703edf5d3c_0_453"/>
          <p:cNvSpPr/>
          <p:nvPr/>
        </p:nvSpPr>
        <p:spPr>
          <a:xfrm>
            <a:off x="7080900" y="1582950"/>
            <a:ext cx="19143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Prevalence for selected condition in North East London, Hackney and City of London (e.g. Asthma)</a:t>
            </a:r>
            <a:endParaRPr sz="1200"/>
          </a:p>
        </p:txBody>
      </p:sp>
      <p:sp>
        <p:nvSpPr>
          <p:cNvPr id="401" name="Google Shape;401;g3703edf5d3c_0_453"/>
          <p:cNvSpPr/>
          <p:nvPr/>
        </p:nvSpPr>
        <p:spPr>
          <a:xfrm>
            <a:off x="451150" y="1117950"/>
            <a:ext cx="17616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Hover over the North East London box to see ranking of boroughs by condition </a:t>
            </a:r>
            <a:r>
              <a:rPr lang="en-GB" sz="1200">
                <a:solidFill>
                  <a:schemeClr val="dk1"/>
                </a:solidFill>
              </a:rPr>
              <a:t>(e.g. Asthma)</a:t>
            </a:r>
            <a:endParaRPr sz="1200"/>
          </a:p>
        </p:txBody>
      </p:sp>
      <p:cxnSp>
        <p:nvCxnSpPr>
          <p:cNvPr id="402" name="Google Shape;402;g3703edf5d3c_0_453"/>
          <p:cNvCxnSpPr>
            <a:stCxn id="400" idx="1"/>
          </p:cNvCxnSpPr>
          <p:nvPr/>
        </p:nvCxnSpPr>
        <p:spPr>
          <a:xfrm rot="10800000">
            <a:off x="6652800" y="1931550"/>
            <a:ext cx="428100" cy="116400"/>
          </a:xfrm>
          <a:prstGeom prst="straightConnector1">
            <a:avLst/>
          </a:prstGeom>
          <a:noFill/>
          <a:ln cap="flat" cmpd="sng" w="9525">
            <a:solidFill>
              <a:schemeClr val="dk2"/>
            </a:solidFill>
            <a:prstDash val="solid"/>
            <a:round/>
            <a:headEnd len="med" w="med" type="none"/>
            <a:tailEnd len="med" w="med" type="triangle"/>
          </a:ln>
        </p:spPr>
      </p:cxnSp>
      <p:cxnSp>
        <p:nvCxnSpPr>
          <p:cNvPr id="403" name="Google Shape;403;g3703edf5d3c_0_453"/>
          <p:cNvCxnSpPr>
            <a:stCxn id="401" idx="3"/>
          </p:cNvCxnSpPr>
          <p:nvPr/>
        </p:nvCxnSpPr>
        <p:spPr>
          <a:xfrm>
            <a:off x="2212750" y="1582950"/>
            <a:ext cx="458400" cy="269100"/>
          </a:xfrm>
          <a:prstGeom prst="straightConnector1">
            <a:avLst/>
          </a:prstGeom>
          <a:noFill/>
          <a:ln cap="flat" cmpd="sng" w="9525">
            <a:solidFill>
              <a:schemeClr val="dk2"/>
            </a:solidFill>
            <a:prstDash val="solid"/>
            <a:round/>
            <a:headEnd len="med" w="med" type="none"/>
            <a:tailEnd len="med" w="med" type="triangle"/>
          </a:ln>
        </p:spPr>
      </p:cxnSp>
      <p:sp>
        <p:nvSpPr>
          <p:cNvPr id="404" name="Google Shape;404;g3703edf5d3c_0_453"/>
          <p:cNvSpPr/>
          <p:nvPr/>
        </p:nvSpPr>
        <p:spPr>
          <a:xfrm>
            <a:off x="451150" y="2183700"/>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Map shows prevalence of condition across wards/neighbourhoods</a:t>
            </a:r>
            <a:endParaRPr sz="1200"/>
          </a:p>
        </p:txBody>
      </p:sp>
      <p:cxnSp>
        <p:nvCxnSpPr>
          <p:cNvPr id="405" name="Google Shape;405;g3703edf5d3c_0_453"/>
          <p:cNvCxnSpPr>
            <a:stCxn id="404" idx="3"/>
          </p:cNvCxnSpPr>
          <p:nvPr/>
        </p:nvCxnSpPr>
        <p:spPr>
          <a:xfrm>
            <a:off x="2212750" y="2571750"/>
            <a:ext cx="1485900" cy="197700"/>
          </a:xfrm>
          <a:prstGeom prst="straightConnector1">
            <a:avLst/>
          </a:prstGeom>
          <a:noFill/>
          <a:ln cap="flat" cmpd="sng" w="9525">
            <a:solidFill>
              <a:schemeClr val="dk2"/>
            </a:solidFill>
            <a:prstDash val="solid"/>
            <a:round/>
            <a:headEnd len="med" w="med" type="none"/>
            <a:tailEnd len="med" w="med" type="triangle"/>
          </a:ln>
        </p:spPr>
      </p:cxnSp>
      <p:sp>
        <p:nvSpPr>
          <p:cNvPr id="406" name="Google Shape;406;g3703edf5d3c_0_453"/>
          <p:cNvSpPr txBox="1"/>
          <p:nvPr>
            <p:ph idx="4294967295" type="title"/>
          </p:nvPr>
        </p:nvSpPr>
        <p:spPr>
          <a:xfrm>
            <a:off x="48900" y="0"/>
            <a:ext cx="5961600" cy="755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85714"/>
              <a:buNone/>
            </a:pPr>
            <a:r>
              <a:rPr b="1" lang="en-GB">
                <a:latin typeface="Arial"/>
                <a:ea typeface="Arial"/>
                <a:cs typeface="Arial"/>
                <a:sym typeface="Arial"/>
              </a:rPr>
              <a:t>Health profiles by ethnicity - visuals</a:t>
            </a:r>
            <a:endParaRPr b="1">
              <a:latin typeface="Arial"/>
              <a:ea typeface="Arial"/>
              <a:cs typeface="Arial"/>
              <a:sym typeface="Arial"/>
            </a:endParaRPr>
          </a:p>
        </p:txBody>
      </p:sp>
      <p:sp>
        <p:nvSpPr>
          <p:cNvPr id="407" name="Google Shape;407;g3703edf5d3c_0_453"/>
          <p:cNvSpPr/>
          <p:nvPr/>
        </p:nvSpPr>
        <p:spPr>
          <a:xfrm>
            <a:off x="193000" y="3062975"/>
            <a:ext cx="18639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Scale of prevalence - the darker the shade the higher the prevalence</a:t>
            </a:r>
            <a:endParaRPr sz="1200"/>
          </a:p>
        </p:txBody>
      </p:sp>
      <p:cxnSp>
        <p:nvCxnSpPr>
          <p:cNvPr id="408" name="Google Shape;408;g3703edf5d3c_0_453"/>
          <p:cNvCxnSpPr>
            <a:stCxn id="407" idx="3"/>
          </p:cNvCxnSpPr>
          <p:nvPr/>
        </p:nvCxnSpPr>
        <p:spPr>
          <a:xfrm flipH="1" rot="10800000">
            <a:off x="2056900" y="3430025"/>
            <a:ext cx="620400" cy="21000"/>
          </a:xfrm>
          <a:prstGeom prst="straightConnector1">
            <a:avLst/>
          </a:prstGeom>
          <a:noFill/>
          <a:ln cap="flat" cmpd="sng" w="9525">
            <a:solidFill>
              <a:schemeClr val="dk2"/>
            </a:solidFill>
            <a:prstDash val="solid"/>
            <a:round/>
            <a:headEnd len="med" w="med" type="none"/>
            <a:tailEnd len="med" w="med" type="triangle"/>
          </a:ln>
        </p:spPr>
      </p:cxnSp>
      <p:sp>
        <p:nvSpPr>
          <p:cNvPr id="409" name="Google Shape;409;g3703edf5d3c_0_453"/>
          <p:cNvSpPr/>
          <p:nvPr/>
        </p:nvSpPr>
        <p:spPr>
          <a:xfrm>
            <a:off x="7273800" y="4176075"/>
            <a:ext cx="15042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Green line represents prevalence for City and Hackney</a:t>
            </a:r>
            <a:endParaRPr sz="1200"/>
          </a:p>
        </p:txBody>
      </p:sp>
      <p:cxnSp>
        <p:nvCxnSpPr>
          <p:cNvPr id="410" name="Google Shape;410;g3703edf5d3c_0_453"/>
          <p:cNvCxnSpPr/>
          <p:nvPr/>
        </p:nvCxnSpPr>
        <p:spPr>
          <a:xfrm rot="10800000">
            <a:off x="5869800" y="3852075"/>
            <a:ext cx="1404000" cy="690600"/>
          </a:xfrm>
          <a:prstGeom prst="straightConnector1">
            <a:avLst/>
          </a:prstGeom>
          <a:noFill/>
          <a:ln cap="flat" cmpd="sng" w="9525">
            <a:solidFill>
              <a:schemeClr val="dk2"/>
            </a:solidFill>
            <a:prstDash val="solid"/>
            <a:round/>
            <a:headEnd len="med" w="med" type="none"/>
            <a:tailEnd len="med" w="med" type="triangle"/>
          </a:ln>
        </p:spPr>
      </p:cxnSp>
      <p:sp>
        <p:nvSpPr>
          <p:cNvPr id="411" name="Google Shape;411;g3703edf5d3c_0_453"/>
          <p:cNvSpPr/>
          <p:nvPr/>
        </p:nvSpPr>
        <p:spPr>
          <a:xfrm>
            <a:off x="7243200" y="2665125"/>
            <a:ext cx="1565400" cy="113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Bar chart shows prevalence by ethnic group of condition in selected area (e.g. Brownswood)</a:t>
            </a:r>
            <a:endParaRPr sz="1200"/>
          </a:p>
        </p:txBody>
      </p:sp>
      <p:cxnSp>
        <p:nvCxnSpPr>
          <p:cNvPr id="412" name="Google Shape;412;g3703edf5d3c_0_453"/>
          <p:cNvCxnSpPr>
            <a:stCxn id="411" idx="1"/>
          </p:cNvCxnSpPr>
          <p:nvPr/>
        </p:nvCxnSpPr>
        <p:spPr>
          <a:xfrm rot="10800000">
            <a:off x="6340800" y="3075375"/>
            <a:ext cx="902400" cy="158700"/>
          </a:xfrm>
          <a:prstGeom prst="straightConnector1">
            <a:avLst/>
          </a:prstGeom>
          <a:noFill/>
          <a:ln cap="flat" cmpd="sng" w="9525">
            <a:solidFill>
              <a:schemeClr val="dk2"/>
            </a:solidFill>
            <a:prstDash val="solid"/>
            <a:round/>
            <a:headEnd len="med" w="med" type="none"/>
            <a:tailEnd len="med" w="med" type="triangle"/>
          </a:ln>
        </p:spPr>
      </p:cxnSp>
      <p:sp>
        <p:nvSpPr>
          <p:cNvPr id="413" name="Google Shape;413;g3703edf5d3c_0_453"/>
          <p:cNvSpPr/>
          <p:nvPr/>
        </p:nvSpPr>
        <p:spPr>
          <a:xfrm>
            <a:off x="139225" y="3937375"/>
            <a:ext cx="2409600" cy="113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Line graph to show prevalence overtime for </a:t>
            </a:r>
            <a:r>
              <a:rPr lang="en-GB" sz="1200">
                <a:solidFill>
                  <a:schemeClr val="dk1"/>
                </a:solidFill>
              </a:rPr>
              <a:t>ethnic </a:t>
            </a:r>
            <a:r>
              <a:rPr lang="en-GB" sz="1200"/>
              <a:t>groups in selected area - the red line is the selected </a:t>
            </a:r>
            <a:r>
              <a:rPr lang="en-GB" sz="1200">
                <a:solidFill>
                  <a:schemeClr val="dk1"/>
                </a:solidFill>
              </a:rPr>
              <a:t>ethnic </a:t>
            </a:r>
            <a:r>
              <a:rPr lang="en-GB" sz="1200"/>
              <a:t>group which can be changed by clicking on the bar chart</a:t>
            </a:r>
            <a:endParaRPr sz="1200"/>
          </a:p>
        </p:txBody>
      </p:sp>
      <p:cxnSp>
        <p:nvCxnSpPr>
          <p:cNvPr id="414" name="Google Shape;414;g3703edf5d3c_0_453"/>
          <p:cNvCxnSpPr>
            <a:stCxn id="413" idx="3"/>
          </p:cNvCxnSpPr>
          <p:nvPr/>
        </p:nvCxnSpPr>
        <p:spPr>
          <a:xfrm flipH="1" rot="10800000">
            <a:off x="2548825" y="4212925"/>
            <a:ext cx="617400" cy="293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id="419" name="Google Shape;419;g3703edf5d3c_0_380"/>
          <p:cNvPicPr preferRelativeResize="0"/>
          <p:nvPr/>
        </p:nvPicPr>
        <p:blipFill>
          <a:blip r:embed="rId3">
            <a:alphaModFix/>
          </a:blip>
          <a:stretch>
            <a:fillRect/>
          </a:stretch>
        </p:blipFill>
        <p:spPr>
          <a:xfrm>
            <a:off x="1720450" y="552452"/>
            <a:ext cx="6060675" cy="4464601"/>
          </a:xfrm>
          <a:prstGeom prst="rect">
            <a:avLst/>
          </a:prstGeom>
          <a:noFill/>
          <a:ln>
            <a:noFill/>
          </a:ln>
        </p:spPr>
      </p:pic>
      <p:sp>
        <p:nvSpPr>
          <p:cNvPr id="420" name="Google Shape;420;g3703edf5d3c_0_380"/>
          <p:cNvSpPr/>
          <p:nvPr/>
        </p:nvSpPr>
        <p:spPr>
          <a:xfrm>
            <a:off x="7179600" y="40240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Hover over the ‘What’s on this page?’ icon - this is bring up a pop out box that explains each page</a:t>
            </a:r>
            <a:endParaRPr sz="1200"/>
          </a:p>
        </p:txBody>
      </p:sp>
      <p:cxnSp>
        <p:nvCxnSpPr>
          <p:cNvPr id="421" name="Google Shape;421;g3703edf5d3c_0_380"/>
          <p:cNvCxnSpPr>
            <a:stCxn id="420" idx="1"/>
          </p:cNvCxnSpPr>
          <p:nvPr/>
        </p:nvCxnSpPr>
        <p:spPr>
          <a:xfrm flipH="1">
            <a:off x="6683400" y="867400"/>
            <a:ext cx="496200" cy="507600"/>
          </a:xfrm>
          <a:prstGeom prst="straightConnector1">
            <a:avLst/>
          </a:prstGeom>
          <a:noFill/>
          <a:ln cap="flat" cmpd="sng" w="9525">
            <a:solidFill>
              <a:schemeClr val="dk2"/>
            </a:solidFill>
            <a:prstDash val="solid"/>
            <a:round/>
            <a:headEnd len="med" w="med" type="none"/>
            <a:tailEnd len="med" w="med" type="triangle"/>
          </a:ln>
        </p:spPr>
      </p:cxnSp>
      <p:sp>
        <p:nvSpPr>
          <p:cNvPr id="422" name="Google Shape;422;g3703edf5d3c_0_380"/>
          <p:cNvSpPr/>
          <p:nvPr/>
        </p:nvSpPr>
        <p:spPr>
          <a:xfrm>
            <a:off x="696175" y="1136475"/>
            <a:ext cx="1565400" cy="45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the year</a:t>
            </a:r>
            <a:endParaRPr sz="1200"/>
          </a:p>
        </p:txBody>
      </p:sp>
      <p:sp>
        <p:nvSpPr>
          <p:cNvPr id="423" name="Google Shape;423;g3703edf5d3c_0_380"/>
          <p:cNvSpPr/>
          <p:nvPr/>
        </p:nvSpPr>
        <p:spPr>
          <a:xfrm>
            <a:off x="451050" y="2121275"/>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the long term health condition</a:t>
            </a:r>
            <a:endParaRPr sz="1200"/>
          </a:p>
        </p:txBody>
      </p:sp>
      <p:sp>
        <p:nvSpPr>
          <p:cNvPr id="424" name="Google Shape;424;g3703edf5d3c_0_380"/>
          <p:cNvSpPr/>
          <p:nvPr/>
        </p:nvSpPr>
        <p:spPr>
          <a:xfrm>
            <a:off x="7328850" y="2396700"/>
            <a:ext cx="15654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the metric (count, proportion, rate)</a:t>
            </a:r>
            <a:endParaRPr sz="1200"/>
          </a:p>
        </p:txBody>
      </p:sp>
      <p:sp>
        <p:nvSpPr>
          <p:cNvPr id="425" name="Google Shape;425;g3703edf5d3c_0_380"/>
          <p:cNvSpPr/>
          <p:nvPr/>
        </p:nvSpPr>
        <p:spPr>
          <a:xfrm>
            <a:off x="7295300" y="1503425"/>
            <a:ext cx="15654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the sex (persons, female, male)</a:t>
            </a:r>
            <a:endParaRPr sz="1200"/>
          </a:p>
        </p:txBody>
      </p:sp>
      <p:cxnSp>
        <p:nvCxnSpPr>
          <p:cNvPr id="426" name="Google Shape;426;g3703edf5d3c_0_380"/>
          <p:cNvCxnSpPr>
            <a:stCxn id="425" idx="1"/>
          </p:cNvCxnSpPr>
          <p:nvPr/>
        </p:nvCxnSpPr>
        <p:spPr>
          <a:xfrm flipH="1">
            <a:off x="6671000" y="1891475"/>
            <a:ext cx="624300" cy="229800"/>
          </a:xfrm>
          <a:prstGeom prst="straightConnector1">
            <a:avLst/>
          </a:prstGeom>
          <a:noFill/>
          <a:ln cap="flat" cmpd="sng" w="9525">
            <a:solidFill>
              <a:schemeClr val="dk2"/>
            </a:solidFill>
            <a:prstDash val="solid"/>
            <a:round/>
            <a:headEnd len="med" w="med" type="none"/>
            <a:tailEnd len="med" w="med" type="triangle"/>
          </a:ln>
        </p:spPr>
      </p:cxnSp>
      <p:cxnSp>
        <p:nvCxnSpPr>
          <p:cNvPr id="427" name="Google Shape;427;g3703edf5d3c_0_380"/>
          <p:cNvCxnSpPr>
            <a:stCxn id="424" idx="1"/>
          </p:cNvCxnSpPr>
          <p:nvPr/>
        </p:nvCxnSpPr>
        <p:spPr>
          <a:xfrm rot="10800000">
            <a:off x="5423550" y="2182350"/>
            <a:ext cx="1905300" cy="602400"/>
          </a:xfrm>
          <a:prstGeom prst="straightConnector1">
            <a:avLst/>
          </a:prstGeom>
          <a:noFill/>
          <a:ln cap="flat" cmpd="sng" w="9525">
            <a:solidFill>
              <a:schemeClr val="dk2"/>
            </a:solidFill>
            <a:prstDash val="solid"/>
            <a:round/>
            <a:headEnd len="med" w="med" type="none"/>
            <a:tailEnd len="med" w="med" type="triangle"/>
          </a:ln>
        </p:spPr>
      </p:cxnSp>
      <p:cxnSp>
        <p:nvCxnSpPr>
          <p:cNvPr id="428" name="Google Shape;428;g3703edf5d3c_0_380"/>
          <p:cNvCxnSpPr>
            <a:stCxn id="422" idx="3"/>
          </p:cNvCxnSpPr>
          <p:nvPr/>
        </p:nvCxnSpPr>
        <p:spPr>
          <a:xfrm>
            <a:off x="2261575" y="1365675"/>
            <a:ext cx="587100" cy="657600"/>
          </a:xfrm>
          <a:prstGeom prst="straightConnector1">
            <a:avLst/>
          </a:prstGeom>
          <a:noFill/>
          <a:ln cap="flat" cmpd="sng" w="9525">
            <a:solidFill>
              <a:schemeClr val="dk2"/>
            </a:solidFill>
            <a:prstDash val="solid"/>
            <a:round/>
            <a:headEnd len="med" w="med" type="none"/>
            <a:tailEnd len="med" w="med" type="triangle"/>
          </a:ln>
        </p:spPr>
      </p:cxnSp>
      <p:cxnSp>
        <p:nvCxnSpPr>
          <p:cNvPr id="429" name="Google Shape;429;g3703edf5d3c_0_380"/>
          <p:cNvCxnSpPr>
            <a:stCxn id="423" idx="3"/>
          </p:cNvCxnSpPr>
          <p:nvPr/>
        </p:nvCxnSpPr>
        <p:spPr>
          <a:xfrm flipH="1" rot="10800000">
            <a:off x="2212650" y="2188325"/>
            <a:ext cx="1767300" cy="321000"/>
          </a:xfrm>
          <a:prstGeom prst="straightConnector1">
            <a:avLst/>
          </a:prstGeom>
          <a:noFill/>
          <a:ln cap="flat" cmpd="sng" w="9525">
            <a:solidFill>
              <a:schemeClr val="dk2"/>
            </a:solidFill>
            <a:prstDash val="solid"/>
            <a:round/>
            <a:headEnd len="med" w="med" type="none"/>
            <a:tailEnd len="med" w="med" type="triangle"/>
          </a:ln>
        </p:spPr>
      </p:cxnSp>
      <p:sp>
        <p:nvSpPr>
          <p:cNvPr id="430" name="Google Shape;430;g3703edf5d3c_0_380"/>
          <p:cNvSpPr/>
          <p:nvPr/>
        </p:nvSpPr>
        <p:spPr>
          <a:xfrm>
            <a:off x="451150" y="3163975"/>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Select ward or neighbourhood to change the map breakdown</a:t>
            </a:r>
            <a:endParaRPr sz="1200"/>
          </a:p>
        </p:txBody>
      </p:sp>
      <p:cxnSp>
        <p:nvCxnSpPr>
          <p:cNvPr id="431" name="Google Shape;431;g3703edf5d3c_0_380"/>
          <p:cNvCxnSpPr>
            <a:stCxn id="430" idx="3"/>
          </p:cNvCxnSpPr>
          <p:nvPr/>
        </p:nvCxnSpPr>
        <p:spPr>
          <a:xfrm flipH="1" rot="10800000">
            <a:off x="2212750" y="2830525"/>
            <a:ext cx="507300" cy="721500"/>
          </a:xfrm>
          <a:prstGeom prst="straightConnector1">
            <a:avLst/>
          </a:prstGeom>
          <a:noFill/>
          <a:ln cap="flat" cmpd="sng" w="9525">
            <a:solidFill>
              <a:schemeClr val="dk2"/>
            </a:solidFill>
            <a:prstDash val="solid"/>
            <a:round/>
            <a:headEnd len="med" w="med" type="none"/>
            <a:tailEnd len="med" w="med" type="triangle"/>
          </a:ln>
        </p:spPr>
      </p:cxnSp>
      <p:sp>
        <p:nvSpPr>
          <p:cNvPr id="432" name="Google Shape;432;g3703edf5d3c_0_380"/>
          <p:cNvSpPr/>
          <p:nvPr/>
        </p:nvSpPr>
        <p:spPr>
          <a:xfrm>
            <a:off x="451150" y="4145175"/>
            <a:ext cx="18105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Select the ward/neighbourhood on the map you’re interested in to show data for this area </a:t>
            </a:r>
            <a:endParaRPr sz="1200"/>
          </a:p>
        </p:txBody>
      </p:sp>
      <p:cxnSp>
        <p:nvCxnSpPr>
          <p:cNvPr id="433" name="Google Shape;433;g3703edf5d3c_0_380"/>
          <p:cNvCxnSpPr>
            <a:stCxn id="432" idx="3"/>
          </p:cNvCxnSpPr>
          <p:nvPr/>
        </p:nvCxnSpPr>
        <p:spPr>
          <a:xfrm flipH="1" rot="10800000">
            <a:off x="2261650" y="3093675"/>
            <a:ext cx="1510500" cy="1516500"/>
          </a:xfrm>
          <a:prstGeom prst="straightConnector1">
            <a:avLst/>
          </a:prstGeom>
          <a:noFill/>
          <a:ln cap="flat" cmpd="sng" w="9525">
            <a:solidFill>
              <a:schemeClr val="dk2"/>
            </a:solidFill>
            <a:prstDash val="solid"/>
            <a:round/>
            <a:headEnd len="med" w="med" type="none"/>
            <a:tailEnd len="med" w="med" type="triangle"/>
          </a:ln>
        </p:spPr>
      </p:cxnSp>
      <p:sp>
        <p:nvSpPr>
          <p:cNvPr id="434" name="Google Shape;434;g3703edf5d3c_0_380"/>
          <p:cNvSpPr txBox="1"/>
          <p:nvPr>
            <p:ph idx="4294967295" type="title"/>
          </p:nvPr>
        </p:nvSpPr>
        <p:spPr>
          <a:xfrm>
            <a:off x="48900" y="0"/>
            <a:ext cx="6340800" cy="755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85714"/>
              <a:buNone/>
            </a:pPr>
            <a:r>
              <a:rPr b="1" lang="en-GB">
                <a:latin typeface="Arial"/>
                <a:ea typeface="Arial"/>
                <a:cs typeface="Arial"/>
                <a:sym typeface="Arial"/>
              </a:rPr>
              <a:t>Health profiles by deprivation - Filters</a:t>
            </a:r>
            <a:endParaRPr b="1">
              <a:latin typeface="Arial"/>
              <a:ea typeface="Arial"/>
              <a:cs typeface="Arial"/>
              <a:sym typeface="Arial"/>
            </a:endParaRPr>
          </a:p>
        </p:txBody>
      </p:sp>
      <p:sp>
        <p:nvSpPr>
          <p:cNvPr id="435" name="Google Shape;435;g3703edf5d3c_0_380"/>
          <p:cNvSpPr/>
          <p:nvPr/>
        </p:nvSpPr>
        <p:spPr>
          <a:xfrm>
            <a:off x="7279750" y="3331975"/>
            <a:ext cx="1651200" cy="99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Select a deprivation quintile on the bar chart to change the red line in the line graph</a:t>
            </a:r>
            <a:endParaRPr sz="1200"/>
          </a:p>
        </p:txBody>
      </p:sp>
      <p:cxnSp>
        <p:nvCxnSpPr>
          <p:cNvPr id="436" name="Google Shape;436;g3703edf5d3c_0_380"/>
          <p:cNvCxnSpPr/>
          <p:nvPr/>
        </p:nvCxnSpPr>
        <p:spPr>
          <a:xfrm rot="10800000">
            <a:off x="6279500" y="3331975"/>
            <a:ext cx="1015800" cy="608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g3703edf5d3c_0_475"/>
          <p:cNvPicPr preferRelativeResize="0"/>
          <p:nvPr/>
        </p:nvPicPr>
        <p:blipFill>
          <a:blip r:embed="rId3">
            <a:alphaModFix/>
          </a:blip>
          <a:stretch>
            <a:fillRect/>
          </a:stretch>
        </p:blipFill>
        <p:spPr>
          <a:xfrm>
            <a:off x="1720450" y="552452"/>
            <a:ext cx="6060675" cy="4464601"/>
          </a:xfrm>
          <a:prstGeom prst="rect">
            <a:avLst/>
          </a:prstGeom>
          <a:noFill/>
          <a:ln>
            <a:noFill/>
          </a:ln>
        </p:spPr>
      </p:pic>
      <p:sp>
        <p:nvSpPr>
          <p:cNvPr id="442" name="Google Shape;442;g3703edf5d3c_0_475"/>
          <p:cNvSpPr/>
          <p:nvPr/>
        </p:nvSpPr>
        <p:spPr>
          <a:xfrm>
            <a:off x="7179600" y="40240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Hover over the ‘What’s on this page?’ icon - this is bring up a pop out box that explains each page</a:t>
            </a:r>
            <a:endParaRPr sz="1200"/>
          </a:p>
        </p:txBody>
      </p:sp>
      <p:cxnSp>
        <p:nvCxnSpPr>
          <p:cNvPr id="443" name="Google Shape;443;g3703edf5d3c_0_475"/>
          <p:cNvCxnSpPr>
            <a:stCxn id="442" idx="1"/>
          </p:cNvCxnSpPr>
          <p:nvPr/>
        </p:nvCxnSpPr>
        <p:spPr>
          <a:xfrm flipH="1">
            <a:off x="6879000" y="867400"/>
            <a:ext cx="300600" cy="428100"/>
          </a:xfrm>
          <a:prstGeom prst="straightConnector1">
            <a:avLst/>
          </a:prstGeom>
          <a:noFill/>
          <a:ln cap="flat" cmpd="sng" w="9525">
            <a:solidFill>
              <a:schemeClr val="dk2"/>
            </a:solidFill>
            <a:prstDash val="solid"/>
            <a:round/>
            <a:headEnd len="med" w="med" type="none"/>
            <a:tailEnd len="med" w="med" type="triangle"/>
          </a:ln>
        </p:spPr>
      </p:cxnSp>
      <p:sp>
        <p:nvSpPr>
          <p:cNvPr id="444" name="Google Shape;444;g3703edf5d3c_0_475"/>
          <p:cNvSpPr/>
          <p:nvPr/>
        </p:nvSpPr>
        <p:spPr>
          <a:xfrm>
            <a:off x="7080900" y="1582950"/>
            <a:ext cx="19143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Prevalence for selected condition in North East London, Hackney and City of London (e.g. Asthma)</a:t>
            </a:r>
            <a:endParaRPr sz="1200"/>
          </a:p>
        </p:txBody>
      </p:sp>
      <p:sp>
        <p:nvSpPr>
          <p:cNvPr id="445" name="Google Shape;445;g3703edf5d3c_0_475"/>
          <p:cNvSpPr/>
          <p:nvPr/>
        </p:nvSpPr>
        <p:spPr>
          <a:xfrm>
            <a:off x="451150" y="1117950"/>
            <a:ext cx="17616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Hover over the North East London box to see ranking of boroughs by condition </a:t>
            </a:r>
            <a:r>
              <a:rPr lang="en-GB" sz="1200">
                <a:solidFill>
                  <a:schemeClr val="dk1"/>
                </a:solidFill>
              </a:rPr>
              <a:t>(e.g. Asthma)</a:t>
            </a:r>
            <a:endParaRPr sz="1200"/>
          </a:p>
        </p:txBody>
      </p:sp>
      <p:cxnSp>
        <p:nvCxnSpPr>
          <p:cNvPr id="446" name="Google Shape;446;g3703edf5d3c_0_475"/>
          <p:cNvCxnSpPr>
            <a:stCxn id="444" idx="1"/>
          </p:cNvCxnSpPr>
          <p:nvPr/>
        </p:nvCxnSpPr>
        <p:spPr>
          <a:xfrm rot="10800000">
            <a:off x="6652800" y="1931550"/>
            <a:ext cx="428100" cy="116400"/>
          </a:xfrm>
          <a:prstGeom prst="straightConnector1">
            <a:avLst/>
          </a:prstGeom>
          <a:noFill/>
          <a:ln cap="flat" cmpd="sng" w="9525">
            <a:solidFill>
              <a:schemeClr val="dk2"/>
            </a:solidFill>
            <a:prstDash val="solid"/>
            <a:round/>
            <a:headEnd len="med" w="med" type="none"/>
            <a:tailEnd len="med" w="med" type="triangle"/>
          </a:ln>
        </p:spPr>
      </p:cxnSp>
      <p:cxnSp>
        <p:nvCxnSpPr>
          <p:cNvPr id="447" name="Google Shape;447;g3703edf5d3c_0_475"/>
          <p:cNvCxnSpPr>
            <a:stCxn id="445" idx="3"/>
          </p:cNvCxnSpPr>
          <p:nvPr/>
        </p:nvCxnSpPr>
        <p:spPr>
          <a:xfrm>
            <a:off x="2212750" y="1582950"/>
            <a:ext cx="458400" cy="269100"/>
          </a:xfrm>
          <a:prstGeom prst="straightConnector1">
            <a:avLst/>
          </a:prstGeom>
          <a:noFill/>
          <a:ln cap="flat" cmpd="sng" w="9525">
            <a:solidFill>
              <a:schemeClr val="dk2"/>
            </a:solidFill>
            <a:prstDash val="solid"/>
            <a:round/>
            <a:headEnd len="med" w="med" type="none"/>
            <a:tailEnd len="med" w="med" type="triangle"/>
          </a:ln>
        </p:spPr>
      </p:cxnSp>
      <p:sp>
        <p:nvSpPr>
          <p:cNvPr id="448" name="Google Shape;448;g3703edf5d3c_0_475"/>
          <p:cNvSpPr/>
          <p:nvPr/>
        </p:nvSpPr>
        <p:spPr>
          <a:xfrm>
            <a:off x="451150" y="2183700"/>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Map shows prevalence of condition across wards/neighbourhoods</a:t>
            </a:r>
            <a:endParaRPr sz="1200"/>
          </a:p>
        </p:txBody>
      </p:sp>
      <p:cxnSp>
        <p:nvCxnSpPr>
          <p:cNvPr id="449" name="Google Shape;449;g3703edf5d3c_0_475"/>
          <p:cNvCxnSpPr>
            <a:stCxn id="448" idx="3"/>
          </p:cNvCxnSpPr>
          <p:nvPr/>
        </p:nvCxnSpPr>
        <p:spPr>
          <a:xfrm>
            <a:off x="2212750" y="2571750"/>
            <a:ext cx="1485900" cy="197700"/>
          </a:xfrm>
          <a:prstGeom prst="straightConnector1">
            <a:avLst/>
          </a:prstGeom>
          <a:noFill/>
          <a:ln cap="flat" cmpd="sng" w="9525">
            <a:solidFill>
              <a:schemeClr val="dk2"/>
            </a:solidFill>
            <a:prstDash val="solid"/>
            <a:round/>
            <a:headEnd len="med" w="med" type="none"/>
            <a:tailEnd len="med" w="med" type="triangle"/>
          </a:ln>
        </p:spPr>
      </p:cxnSp>
      <p:sp>
        <p:nvSpPr>
          <p:cNvPr id="450" name="Google Shape;450;g3703edf5d3c_0_475"/>
          <p:cNvSpPr txBox="1"/>
          <p:nvPr>
            <p:ph idx="4294967295" type="title"/>
          </p:nvPr>
        </p:nvSpPr>
        <p:spPr>
          <a:xfrm>
            <a:off x="48900" y="0"/>
            <a:ext cx="6145200" cy="755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85714"/>
              <a:buNone/>
            </a:pPr>
            <a:r>
              <a:rPr b="1" lang="en-GB">
                <a:latin typeface="Arial"/>
                <a:ea typeface="Arial"/>
                <a:cs typeface="Arial"/>
                <a:sym typeface="Arial"/>
              </a:rPr>
              <a:t>Health profiles by deprivation - visuals</a:t>
            </a:r>
            <a:endParaRPr b="1">
              <a:latin typeface="Arial"/>
              <a:ea typeface="Arial"/>
              <a:cs typeface="Arial"/>
              <a:sym typeface="Arial"/>
            </a:endParaRPr>
          </a:p>
        </p:txBody>
      </p:sp>
      <p:sp>
        <p:nvSpPr>
          <p:cNvPr id="451" name="Google Shape;451;g3703edf5d3c_0_475"/>
          <p:cNvSpPr/>
          <p:nvPr/>
        </p:nvSpPr>
        <p:spPr>
          <a:xfrm>
            <a:off x="193000" y="3062975"/>
            <a:ext cx="18639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Scale of prevalence - the darker the shade the higher the prevalence</a:t>
            </a:r>
            <a:endParaRPr sz="1200"/>
          </a:p>
        </p:txBody>
      </p:sp>
      <p:cxnSp>
        <p:nvCxnSpPr>
          <p:cNvPr id="452" name="Google Shape;452;g3703edf5d3c_0_475"/>
          <p:cNvCxnSpPr>
            <a:stCxn id="451" idx="3"/>
          </p:cNvCxnSpPr>
          <p:nvPr/>
        </p:nvCxnSpPr>
        <p:spPr>
          <a:xfrm flipH="1" rot="10800000">
            <a:off x="2056900" y="3430025"/>
            <a:ext cx="620400" cy="21000"/>
          </a:xfrm>
          <a:prstGeom prst="straightConnector1">
            <a:avLst/>
          </a:prstGeom>
          <a:noFill/>
          <a:ln cap="flat" cmpd="sng" w="9525">
            <a:solidFill>
              <a:schemeClr val="dk2"/>
            </a:solidFill>
            <a:prstDash val="solid"/>
            <a:round/>
            <a:headEnd len="med" w="med" type="none"/>
            <a:tailEnd len="med" w="med" type="triangle"/>
          </a:ln>
        </p:spPr>
      </p:cxnSp>
      <p:sp>
        <p:nvSpPr>
          <p:cNvPr id="453" name="Google Shape;453;g3703edf5d3c_0_475"/>
          <p:cNvSpPr/>
          <p:nvPr/>
        </p:nvSpPr>
        <p:spPr>
          <a:xfrm>
            <a:off x="7273800" y="4176075"/>
            <a:ext cx="15042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Green line represents prevalence for City and Hackney</a:t>
            </a:r>
            <a:endParaRPr sz="1200"/>
          </a:p>
        </p:txBody>
      </p:sp>
      <p:cxnSp>
        <p:nvCxnSpPr>
          <p:cNvPr id="454" name="Google Shape;454;g3703edf5d3c_0_475"/>
          <p:cNvCxnSpPr/>
          <p:nvPr/>
        </p:nvCxnSpPr>
        <p:spPr>
          <a:xfrm rot="10800000">
            <a:off x="6408000" y="3913275"/>
            <a:ext cx="865800" cy="629400"/>
          </a:xfrm>
          <a:prstGeom prst="straightConnector1">
            <a:avLst/>
          </a:prstGeom>
          <a:noFill/>
          <a:ln cap="flat" cmpd="sng" w="9525">
            <a:solidFill>
              <a:schemeClr val="dk2"/>
            </a:solidFill>
            <a:prstDash val="solid"/>
            <a:round/>
            <a:headEnd len="med" w="med" type="none"/>
            <a:tailEnd len="med" w="med" type="triangle"/>
          </a:ln>
        </p:spPr>
      </p:cxnSp>
      <p:sp>
        <p:nvSpPr>
          <p:cNvPr id="455" name="Google Shape;455;g3703edf5d3c_0_475"/>
          <p:cNvSpPr/>
          <p:nvPr/>
        </p:nvSpPr>
        <p:spPr>
          <a:xfrm>
            <a:off x="7243200" y="2665125"/>
            <a:ext cx="1565400" cy="113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Bar chart shows prevalence by deprivation quintile of condition in selected area (e.g. Brownswood)</a:t>
            </a:r>
            <a:endParaRPr sz="1200"/>
          </a:p>
        </p:txBody>
      </p:sp>
      <p:sp>
        <p:nvSpPr>
          <p:cNvPr id="456" name="Google Shape;456;g3703edf5d3c_0_475"/>
          <p:cNvSpPr/>
          <p:nvPr/>
        </p:nvSpPr>
        <p:spPr>
          <a:xfrm>
            <a:off x="139225" y="3937375"/>
            <a:ext cx="2409600" cy="113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Line graph to show prevalence overtime by </a:t>
            </a:r>
            <a:r>
              <a:rPr lang="en-GB" sz="1200">
                <a:solidFill>
                  <a:schemeClr val="dk1"/>
                </a:solidFill>
              </a:rPr>
              <a:t>deprivation quintile</a:t>
            </a:r>
            <a:r>
              <a:rPr lang="en-GB" sz="1200"/>
              <a:t> in selected area - the red line is the selected </a:t>
            </a:r>
            <a:r>
              <a:rPr lang="en-GB" sz="1200">
                <a:solidFill>
                  <a:schemeClr val="dk1"/>
                </a:solidFill>
              </a:rPr>
              <a:t>deprivation quintile</a:t>
            </a:r>
            <a:r>
              <a:rPr lang="en-GB" sz="1200"/>
              <a:t> which can be changed by clicking on the bar chart</a:t>
            </a:r>
            <a:endParaRPr sz="1200"/>
          </a:p>
        </p:txBody>
      </p:sp>
      <p:cxnSp>
        <p:nvCxnSpPr>
          <p:cNvPr id="457" name="Google Shape;457;g3703edf5d3c_0_475"/>
          <p:cNvCxnSpPr>
            <a:stCxn id="456" idx="3"/>
          </p:cNvCxnSpPr>
          <p:nvPr/>
        </p:nvCxnSpPr>
        <p:spPr>
          <a:xfrm flipH="1" rot="10800000">
            <a:off x="2548825" y="4212925"/>
            <a:ext cx="617400" cy="293400"/>
          </a:xfrm>
          <a:prstGeom prst="straightConnector1">
            <a:avLst/>
          </a:prstGeom>
          <a:noFill/>
          <a:ln cap="flat" cmpd="sng" w="9525">
            <a:solidFill>
              <a:schemeClr val="dk2"/>
            </a:solidFill>
            <a:prstDash val="solid"/>
            <a:round/>
            <a:headEnd len="med" w="med" type="none"/>
            <a:tailEnd len="med" w="med" type="triangle"/>
          </a:ln>
        </p:spPr>
      </p:cxnSp>
      <p:cxnSp>
        <p:nvCxnSpPr>
          <p:cNvPr id="458" name="Google Shape;458;g3703edf5d3c_0_475"/>
          <p:cNvCxnSpPr>
            <a:stCxn id="455" idx="1"/>
          </p:cNvCxnSpPr>
          <p:nvPr/>
        </p:nvCxnSpPr>
        <p:spPr>
          <a:xfrm rot="10800000">
            <a:off x="6512100" y="3209775"/>
            <a:ext cx="731100" cy="24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id="463" name="Google Shape;463;g3703edf5d3c_0_402"/>
          <p:cNvPicPr preferRelativeResize="0"/>
          <p:nvPr/>
        </p:nvPicPr>
        <p:blipFill rotWithShape="1">
          <a:blip r:embed="rId3">
            <a:alphaModFix/>
          </a:blip>
          <a:srcRect b="0" l="0" r="0" t="1009"/>
          <a:stretch/>
        </p:blipFill>
        <p:spPr>
          <a:xfrm>
            <a:off x="1255950" y="506550"/>
            <a:ext cx="6405899" cy="4603550"/>
          </a:xfrm>
          <a:prstGeom prst="rect">
            <a:avLst/>
          </a:prstGeom>
          <a:noFill/>
          <a:ln>
            <a:noFill/>
          </a:ln>
        </p:spPr>
      </p:pic>
      <p:sp>
        <p:nvSpPr>
          <p:cNvPr id="464" name="Google Shape;464;g3703edf5d3c_0_402"/>
          <p:cNvSpPr/>
          <p:nvPr/>
        </p:nvSpPr>
        <p:spPr>
          <a:xfrm>
            <a:off x="7179600" y="40240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Hover over the ‘What’s on this page?’ icon - this is bring up a pop out box that explains each page</a:t>
            </a:r>
            <a:endParaRPr sz="1200"/>
          </a:p>
        </p:txBody>
      </p:sp>
      <p:cxnSp>
        <p:nvCxnSpPr>
          <p:cNvPr id="465" name="Google Shape;465;g3703edf5d3c_0_402"/>
          <p:cNvCxnSpPr>
            <a:stCxn id="464" idx="1"/>
          </p:cNvCxnSpPr>
          <p:nvPr/>
        </p:nvCxnSpPr>
        <p:spPr>
          <a:xfrm flipH="1">
            <a:off x="6524400" y="867400"/>
            <a:ext cx="655200" cy="360900"/>
          </a:xfrm>
          <a:prstGeom prst="straightConnector1">
            <a:avLst/>
          </a:prstGeom>
          <a:noFill/>
          <a:ln cap="flat" cmpd="sng" w="9525">
            <a:solidFill>
              <a:schemeClr val="dk2"/>
            </a:solidFill>
            <a:prstDash val="solid"/>
            <a:round/>
            <a:headEnd len="med" w="med" type="none"/>
            <a:tailEnd len="med" w="med" type="triangle"/>
          </a:ln>
        </p:spPr>
      </p:cxnSp>
      <p:sp>
        <p:nvSpPr>
          <p:cNvPr id="466" name="Google Shape;466;g3703edf5d3c_0_402"/>
          <p:cNvSpPr/>
          <p:nvPr/>
        </p:nvSpPr>
        <p:spPr>
          <a:xfrm>
            <a:off x="426925" y="1055925"/>
            <a:ext cx="1565400" cy="60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the are (e.g. Brownswood)</a:t>
            </a:r>
            <a:endParaRPr sz="1200"/>
          </a:p>
        </p:txBody>
      </p:sp>
      <p:sp>
        <p:nvSpPr>
          <p:cNvPr id="467" name="Google Shape;467;g3703edf5d3c_0_402"/>
          <p:cNvSpPr/>
          <p:nvPr/>
        </p:nvSpPr>
        <p:spPr>
          <a:xfrm>
            <a:off x="371550" y="2784750"/>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the long term health condition</a:t>
            </a:r>
            <a:endParaRPr sz="1200"/>
          </a:p>
        </p:txBody>
      </p:sp>
      <p:sp>
        <p:nvSpPr>
          <p:cNvPr id="468" name="Google Shape;468;g3703edf5d3c_0_402"/>
          <p:cNvSpPr/>
          <p:nvPr/>
        </p:nvSpPr>
        <p:spPr>
          <a:xfrm>
            <a:off x="7328850" y="2183688"/>
            <a:ext cx="15654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the metric (count, proportion, rate)</a:t>
            </a:r>
            <a:endParaRPr sz="1200"/>
          </a:p>
        </p:txBody>
      </p:sp>
      <p:sp>
        <p:nvSpPr>
          <p:cNvPr id="469" name="Google Shape;469;g3703edf5d3c_0_402"/>
          <p:cNvSpPr/>
          <p:nvPr/>
        </p:nvSpPr>
        <p:spPr>
          <a:xfrm>
            <a:off x="7295300" y="3172800"/>
            <a:ext cx="15654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year of the bar charts</a:t>
            </a:r>
            <a:endParaRPr sz="1200"/>
          </a:p>
        </p:txBody>
      </p:sp>
      <p:cxnSp>
        <p:nvCxnSpPr>
          <p:cNvPr id="470" name="Google Shape;470;g3703edf5d3c_0_402"/>
          <p:cNvCxnSpPr>
            <a:stCxn id="469" idx="1"/>
          </p:cNvCxnSpPr>
          <p:nvPr/>
        </p:nvCxnSpPr>
        <p:spPr>
          <a:xfrm rot="10800000">
            <a:off x="6518300" y="2280150"/>
            <a:ext cx="777000" cy="1280700"/>
          </a:xfrm>
          <a:prstGeom prst="straightConnector1">
            <a:avLst/>
          </a:prstGeom>
          <a:noFill/>
          <a:ln cap="flat" cmpd="sng" w="9525">
            <a:solidFill>
              <a:schemeClr val="dk2"/>
            </a:solidFill>
            <a:prstDash val="solid"/>
            <a:round/>
            <a:headEnd len="med" w="med" type="none"/>
            <a:tailEnd len="med" w="med" type="triangle"/>
          </a:ln>
        </p:spPr>
      </p:cxnSp>
      <p:cxnSp>
        <p:nvCxnSpPr>
          <p:cNvPr id="471" name="Google Shape;471;g3703edf5d3c_0_402"/>
          <p:cNvCxnSpPr>
            <a:stCxn id="468" idx="1"/>
          </p:cNvCxnSpPr>
          <p:nvPr/>
        </p:nvCxnSpPr>
        <p:spPr>
          <a:xfrm rot="10800000">
            <a:off x="5765850" y="1741938"/>
            <a:ext cx="1563000" cy="829800"/>
          </a:xfrm>
          <a:prstGeom prst="straightConnector1">
            <a:avLst/>
          </a:prstGeom>
          <a:noFill/>
          <a:ln cap="flat" cmpd="sng" w="9525">
            <a:solidFill>
              <a:schemeClr val="dk2"/>
            </a:solidFill>
            <a:prstDash val="solid"/>
            <a:round/>
            <a:headEnd len="med" w="med" type="none"/>
            <a:tailEnd len="med" w="med" type="triangle"/>
          </a:ln>
        </p:spPr>
      </p:cxnSp>
      <p:cxnSp>
        <p:nvCxnSpPr>
          <p:cNvPr id="472" name="Google Shape;472;g3703edf5d3c_0_402"/>
          <p:cNvCxnSpPr>
            <a:stCxn id="466" idx="3"/>
          </p:cNvCxnSpPr>
          <p:nvPr/>
        </p:nvCxnSpPr>
        <p:spPr>
          <a:xfrm>
            <a:off x="1992325" y="1359975"/>
            <a:ext cx="1039800" cy="259800"/>
          </a:xfrm>
          <a:prstGeom prst="straightConnector1">
            <a:avLst/>
          </a:prstGeom>
          <a:noFill/>
          <a:ln cap="flat" cmpd="sng" w="9525">
            <a:solidFill>
              <a:schemeClr val="dk2"/>
            </a:solidFill>
            <a:prstDash val="solid"/>
            <a:round/>
            <a:headEnd len="med" w="med" type="none"/>
            <a:tailEnd len="med" w="med" type="triangle"/>
          </a:ln>
        </p:spPr>
      </p:cxnSp>
      <p:cxnSp>
        <p:nvCxnSpPr>
          <p:cNvPr id="473" name="Google Shape;473;g3703edf5d3c_0_402"/>
          <p:cNvCxnSpPr>
            <a:stCxn id="467" idx="3"/>
          </p:cNvCxnSpPr>
          <p:nvPr/>
        </p:nvCxnSpPr>
        <p:spPr>
          <a:xfrm flipH="1" rot="10800000">
            <a:off x="2133150" y="1754100"/>
            <a:ext cx="2097600" cy="1418700"/>
          </a:xfrm>
          <a:prstGeom prst="straightConnector1">
            <a:avLst/>
          </a:prstGeom>
          <a:noFill/>
          <a:ln cap="flat" cmpd="sng" w="9525">
            <a:solidFill>
              <a:schemeClr val="dk2"/>
            </a:solidFill>
            <a:prstDash val="solid"/>
            <a:round/>
            <a:headEnd len="med" w="med" type="none"/>
            <a:tailEnd len="med" w="med" type="triangle"/>
          </a:ln>
        </p:spPr>
      </p:cxnSp>
      <p:sp>
        <p:nvSpPr>
          <p:cNvPr id="474" name="Google Shape;474;g3703edf5d3c_0_402"/>
          <p:cNvSpPr/>
          <p:nvPr/>
        </p:nvSpPr>
        <p:spPr>
          <a:xfrm>
            <a:off x="328825" y="1855150"/>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Select ward or neighbourhood to change the map breakdown</a:t>
            </a:r>
            <a:endParaRPr sz="1200"/>
          </a:p>
        </p:txBody>
      </p:sp>
      <p:cxnSp>
        <p:nvCxnSpPr>
          <p:cNvPr id="475" name="Google Shape;475;g3703edf5d3c_0_402"/>
          <p:cNvCxnSpPr>
            <a:stCxn id="474" idx="3"/>
          </p:cNvCxnSpPr>
          <p:nvPr/>
        </p:nvCxnSpPr>
        <p:spPr>
          <a:xfrm flipH="1" rot="10800000">
            <a:off x="2090425" y="1754200"/>
            <a:ext cx="268800" cy="489000"/>
          </a:xfrm>
          <a:prstGeom prst="straightConnector1">
            <a:avLst/>
          </a:prstGeom>
          <a:noFill/>
          <a:ln cap="flat" cmpd="sng" w="9525">
            <a:solidFill>
              <a:schemeClr val="dk2"/>
            </a:solidFill>
            <a:prstDash val="solid"/>
            <a:round/>
            <a:headEnd len="med" w="med" type="none"/>
            <a:tailEnd len="med" w="med" type="triangle"/>
          </a:ln>
        </p:spPr>
      </p:cxnSp>
      <p:sp>
        <p:nvSpPr>
          <p:cNvPr id="476" name="Google Shape;476;g3703edf5d3c_0_402"/>
          <p:cNvSpPr txBox="1"/>
          <p:nvPr>
            <p:ph idx="4294967295" type="title"/>
          </p:nvPr>
        </p:nvSpPr>
        <p:spPr>
          <a:xfrm>
            <a:off x="48900" y="0"/>
            <a:ext cx="63408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Detailed report of profiles</a:t>
            </a:r>
            <a:r>
              <a:rPr b="1" lang="en-GB">
                <a:latin typeface="Arial"/>
                <a:ea typeface="Arial"/>
                <a:cs typeface="Arial"/>
                <a:sym typeface="Arial"/>
              </a:rPr>
              <a:t> - Filters</a:t>
            </a:r>
            <a:endParaRPr b="1">
              <a:latin typeface="Arial"/>
              <a:ea typeface="Arial"/>
              <a:cs typeface="Arial"/>
              <a:sym typeface="Arial"/>
            </a:endParaRPr>
          </a:p>
        </p:txBody>
      </p:sp>
      <p:sp>
        <p:nvSpPr>
          <p:cNvPr id="477" name="Google Shape;477;g3703edf5d3c_0_402"/>
          <p:cNvSpPr/>
          <p:nvPr/>
        </p:nvSpPr>
        <p:spPr>
          <a:xfrm>
            <a:off x="7295300" y="1440525"/>
            <a:ext cx="1651200" cy="57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sex (person, female, male)</a:t>
            </a:r>
            <a:endParaRPr sz="1200"/>
          </a:p>
        </p:txBody>
      </p:sp>
      <p:cxnSp>
        <p:nvCxnSpPr>
          <p:cNvPr id="478" name="Google Shape;478;g3703edf5d3c_0_402"/>
          <p:cNvCxnSpPr>
            <a:stCxn id="477" idx="1"/>
          </p:cNvCxnSpPr>
          <p:nvPr/>
        </p:nvCxnSpPr>
        <p:spPr>
          <a:xfrm rot="10800000">
            <a:off x="6267500" y="1595175"/>
            <a:ext cx="1027800" cy="135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pic>
        <p:nvPicPr>
          <p:cNvPr id="483" name="Google Shape;483;g3703edf5d3c_0_497"/>
          <p:cNvPicPr preferRelativeResize="0"/>
          <p:nvPr/>
        </p:nvPicPr>
        <p:blipFill rotWithShape="1">
          <a:blip r:embed="rId3">
            <a:alphaModFix/>
          </a:blip>
          <a:srcRect b="0" l="0" r="0" t="1009"/>
          <a:stretch/>
        </p:blipFill>
        <p:spPr>
          <a:xfrm>
            <a:off x="1255950" y="506550"/>
            <a:ext cx="6405899" cy="4603550"/>
          </a:xfrm>
          <a:prstGeom prst="rect">
            <a:avLst/>
          </a:prstGeom>
          <a:noFill/>
          <a:ln>
            <a:noFill/>
          </a:ln>
        </p:spPr>
      </p:pic>
      <p:sp>
        <p:nvSpPr>
          <p:cNvPr id="484" name="Google Shape;484;g3703edf5d3c_0_497"/>
          <p:cNvSpPr/>
          <p:nvPr/>
        </p:nvSpPr>
        <p:spPr>
          <a:xfrm>
            <a:off x="7179600" y="40240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Hover over the ‘What’s on this page?’ icon - this is bring up a pop out box that explains each page</a:t>
            </a:r>
            <a:endParaRPr sz="1200"/>
          </a:p>
        </p:txBody>
      </p:sp>
      <p:cxnSp>
        <p:nvCxnSpPr>
          <p:cNvPr id="485" name="Google Shape;485;g3703edf5d3c_0_497"/>
          <p:cNvCxnSpPr>
            <a:stCxn id="484" idx="1"/>
          </p:cNvCxnSpPr>
          <p:nvPr/>
        </p:nvCxnSpPr>
        <p:spPr>
          <a:xfrm flipH="1">
            <a:off x="6603900" y="867400"/>
            <a:ext cx="575700" cy="354600"/>
          </a:xfrm>
          <a:prstGeom prst="straightConnector1">
            <a:avLst/>
          </a:prstGeom>
          <a:noFill/>
          <a:ln cap="flat" cmpd="sng" w="9525">
            <a:solidFill>
              <a:schemeClr val="dk2"/>
            </a:solidFill>
            <a:prstDash val="solid"/>
            <a:round/>
            <a:headEnd len="med" w="med" type="none"/>
            <a:tailEnd len="med" w="med" type="triangle"/>
          </a:ln>
        </p:spPr>
      </p:cxnSp>
      <p:sp>
        <p:nvSpPr>
          <p:cNvPr id="486" name="Google Shape;486;g3703edf5d3c_0_497"/>
          <p:cNvSpPr/>
          <p:nvPr/>
        </p:nvSpPr>
        <p:spPr>
          <a:xfrm>
            <a:off x="6934225" y="2625675"/>
            <a:ext cx="1914300" cy="66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Number of patients diagnosed with condition in year by age group</a:t>
            </a:r>
            <a:endParaRPr sz="1200"/>
          </a:p>
        </p:txBody>
      </p:sp>
      <p:cxnSp>
        <p:nvCxnSpPr>
          <p:cNvPr id="487" name="Google Shape;487;g3703edf5d3c_0_497"/>
          <p:cNvCxnSpPr>
            <a:stCxn id="488" idx="1"/>
          </p:cNvCxnSpPr>
          <p:nvPr/>
        </p:nvCxnSpPr>
        <p:spPr>
          <a:xfrm flipH="1">
            <a:off x="6120600" y="3858275"/>
            <a:ext cx="844200" cy="18600"/>
          </a:xfrm>
          <a:prstGeom prst="straightConnector1">
            <a:avLst/>
          </a:prstGeom>
          <a:noFill/>
          <a:ln cap="flat" cmpd="sng" w="9525">
            <a:solidFill>
              <a:schemeClr val="dk2"/>
            </a:solidFill>
            <a:prstDash val="solid"/>
            <a:round/>
            <a:headEnd len="med" w="med" type="none"/>
            <a:tailEnd len="med" w="med" type="triangle"/>
          </a:ln>
        </p:spPr>
      </p:cxnSp>
      <p:cxnSp>
        <p:nvCxnSpPr>
          <p:cNvPr id="489" name="Google Shape;489;g3703edf5d3c_0_497"/>
          <p:cNvCxnSpPr>
            <a:stCxn id="486" idx="1"/>
          </p:cNvCxnSpPr>
          <p:nvPr/>
        </p:nvCxnSpPr>
        <p:spPr>
          <a:xfrm rot="10800000">
            <a:off x="6255025" y="2873325"/>
            <a:ext cx="679200" cy="82800"/>
          </a:xfrm>
          <a:prstGeom prst="straightConnector1">
            <a:avLst/>
          </a:prstGeom>
          <a:noFill/>
          <a:ln cap="flat" cmpd="sng" w="9525">
            <a:solidFill>
              <a:schemeClr val="dk2"/>
            </a:solidFill>
            <a:prstDash val="solid"/>
            <a:round/>
            <a:headEnd len="med" w="med" type="none"/>
            <a:tailEnd len="med" w="med" type="triangle"/>
          </a:ln>
        </p:spPr>
      </p:cxnSp>
      <p:sp>
        <p:nvSpPr>
          <p:cNvPr id="490" name="Google Shape;490;g3703edf5d3c_0_497"/>
          <p:cNvSpPr/>
          <p:nvPr/>
        </p:nvSpPr>
        <p:spPr>
          <a:xfrm>
            <a:off x="150200" y="1173175"/>
            <a:ext cx="1761600" cy="112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Heat map by age group - darker the shade of blue the higher the prevalence of the condition (e.g. asthma)</a:t>
            </a:r>
            <a:endParaRPr sz="1200"/>
          </a:p>
        </p:txBody>
      </p:sp>
      <p:cxnSp>
        <p:nvCxnSpPr>
          <p:cNvPr id="491" name="Google Shape;491;g3703edf5d3c_0_497"/>
          <p:cNvCxnSpPr>
            <a:stCxn id="490" idx="3"/>
          </p:cNvCxnSpPr>
          <p:nvPr/>
        </p:nvCxnSpPr>
        <p:spPr>
          <a:xfrm>
            <a:off x="1911800" y="1735225"/>
            <a:ext cx="361800" cy="370800"/>
          </a:xfrm>
          <a:prstGeom prst="straightConnector1">
            <a:avLst/>
          </a:prstGeom>
          <a:noFill/>
          <a:ln cap="flat" cmpd="sng" w="9525">
            <a:solidFill>
              <a:schemeClr val="dk2"/>
            </a:solidFill>
            <a:prstDash val="solid"/>
            <a:round/>
            <a:headEnd len="med" w="med" type="none"/>
            <a:tailEnd len="med" w="med" type="triangle"/>
          </a:ln>
        </p:spPr>
      </p:cxnSp>
      <p:cxnSp>
        <p:nvCxnSpPr>
          <p:cNvPr id="492" name="Google Shape;492;g3703edf5d3c_0_497"/>
          <p:cNvCxnSpPr>
            <a:stCxn id="493" idx="3"/>
          </p:cNvCxnSpPr>
          <p:nvPr/>
        </p:nvCxnSpPr>
        <p:spPr>
          <a:xfrm>
            <a:off x="1971975" y="4468050"/>
            <a:ext cx="295800" cy="270900"/>
          </a:xfrm>
          <a:prstGeom prst="straightConnector1">
            <a:avLst/>
          </a:prstGeom>
          <a:noFill/>
          <a:ln cap="flat" cmpd="sng" w="9525">
            <a:solidFill>
              <a:schemeClr val="dk2"/>
            </a:solidFill>
            <a:prstDash val="solid"/>
            <a:round/>
            <a:headEnd len="med" w="med" type="none"/>
            <a:tailEnd len="med" w="med" type="triangle"/>
          </a:ln>
        </p:spPr>
      </p:cxnSp>
      <p:sp>
        <p:nvSpPr>
          <p:cNvPr id="494" name="Google Shape;494;g3703edf5d3c_0_497"/>
          <p:cNvSpPr txBox="1"/>
          <p:nvPr>
            <p:ph idx="4294967295" type="title"/>
          </p:nvPr>
        </p:nvSpPr>
        <p:spPr>
          <a:xfrm>
            <a:off x="48900" y="0"/>
            <a:ext cx="61452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Detailed report of profiles</a:t>
            </a:r>
            <a:r>
              <a:rPr b="1" lang="en-GB">
                <a:latin typeface="Arial"/>
                <a:ea typeface="Arial"/>
                <a:cs typeface="Arial"/>
                <a:sym typeface="Arial"/>
              </a:rPr>
              <a:t> - visuals</a:t>
            </a:r>
            <a:endParaRPr b="1">
              <a:latin typeface="Arial"/>
              <a:ea typeface="Arial"/>
              <a:cs typeface="Arial"/>
              <a:sym typeface="Arial"/>
            </a:endParaRPr>
          </a:p>
        </p:txBody>
      </p:sp>
      <p:cxnSp>
        <p:nvCxnSpPr>
          <p:cNvPr id="495" name="Google Shape;495;g3703edf5d3c_0_497"/>
          <p:cNvCxnSpPr>
            <a:stCxn id="496" idx="3"/>
          </p:cNvCxnSpPr>
          <p:nvPr/>
        </p:nvCxnSpPr>
        <p:spPr>
          <a:xfrm>
            <a:off x="1971975" y="3101638"/>
            <a:ext cx="332400" cy="566700"/>
          </a:xfrm>
          <a:prstGeom prst="straightConnector1">
            <a:avLst/>
          </a:prstGeom>
          <a:noFill/>
          <a:ln cap="flat" cmpd="sng" w="9525">
            <a:solidFill>
              <a:schemeClr val="dk2"/>
            </a:solidFill>
            <a:prstDash val="solid"/>
            <a:round/>
            <a:headEnd len="med" w="med" type="none"/>
            <a:tailEnd len="med" w="med" type="triangle"/>
          </a:ln>
        </p:spPr>
      </p:cxnSp>
      <p:cxnSp>
        <p:nvCxnSpPr>
          <p:cNvPr id="497" name="Google Shape;497;g3703edf5d3c_0_497"/>
          <p:cNvCxnSpPr/>
          <p:nvPr/>
        </p:nvCxnSpPr>
        <p:spPr>
          <a:xfrm flipH="1">
            <a:off x="6493800" y="4542675"/>
            <a:ext cx="780000" cy="116700"/>
          </a:xfrm>
          <a:prstGeom prst="straightConnector1">
            <a:avLst/>
          </a:prstGeom>
          <a:noFill/>
          <a:ln cap="flat" cmpd="sng" w="9525">
            <a:solidFill>
              <a:schemeClr val="dk2"/>
            </a:solidFill>
            <a:prstDash val="solid"/>
            <a:round/>
            <a:headEnd len="med" w="med" type="none"/>
            <a:tailEnd len="med" w="med" type="triangle"/>
          </a:ln>
        </p:spPr>
      </p:cxnSp>
      <p:sp>
        <p:nvSpPr>
          <p:cNvPr id="488" name="Google Shape;488;g3703edf5d3c_0_497"/>
          <p:cNvSpPr/>
          <p:nvPr/>
        </p:nvSpPr>
        <p:spPr>
          <a:xfrm>
            <a:off x="6964800" y="3527825"/>
            <a:ext cx="1914300" cy="66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Number of patients diagnosed with condition in year by ethnic group</a:t>
            </a:r>
            <a:endParaRPr sz="1200"/>
          </a:p>
        </p:txBody>
      </p:sp>
      <p:sp>
        <p:nvSpPr>
          <p:cNvPr id="498" name="Google Shape;498;g3703edf5d3c_0_497"/>
          <p:cNvSpPr/>
          <p:nvPr/>
        </p:nvSpPr>
        <p:spPr>
          <a:xfrm>
            <a:off x="7001000" y="4297925"/>
            <a:ext cx="1914300" cy="66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Number of patients diagnosed with condition in year by deprivation</a:t>
            </a:r>
            <a:endParaRPr sz="1200"/>
          </a:p>
        </p:txBody>
      </p:sp>
      <p:sp>
        <p:nvSpPr>
          <p:cNvPr id="496" name="Google Shape;496;g3703edf5d3c_0_497"/>
          <p:cNvSpPr/>
          <p:nvPr/>
        </p:nvSpPr>
        <p:spPr>
          <a:xfrm>
            <a:off x="210375" y="2539588"/>
            <a:ext cx="1761600" cy="112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Heat map by ethnic group - darker the shade of blue the higher the prevalence of the condition (e.g. asthma)</a:t>
            </a:r>
            <a:endParaRPr sz="1200"/>
          </a:p>
        </p:txBody>
      </p:sp>
      <p:sp>
        <p:nvSpPr>
          <p:cNvPr id="493" name="Google Shape;493;g3703edf5d3c_0_497"/>
          <p:cNvSpPr/>
          <p:nvPr/>
        </p:nvSpPr>
        <p:spPr>
          <a:xfrm>
            <a:off x="210375" y="3906000"/>
            <a:ext cx="1761600" cy="112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Heat map by deprivation - darker the shade of blue the higher the prevalence of the condition (e.g. asthma)</a:t>
            </a:r>
            <a:endParaRPr sz="1200"/>
          </a:p>
        </p:txBody>
      </p:sp>
      <p:sp>
        <p:nvSpPr>
          <p:cNvPr id="499" name="Google Shape;499;g3703edf5d3c_0_497"/>
          <p:cNvSpPr/>
          <p:nvPr/>
        </p:nvSpPr>
        <p:spPr>
          <a:xfrm>
            <a:off x="7001000" y="1695550"/>
            <a:ext cx="1914300" cy="66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This blue banner shows the condition and area selected</a:t>
            </a:r>
            <a:endParaRPr sz="1200"/>
          </a:p>
        </p:txBody>
      </p:sp>
      <p:cxnSp>
        <p:nvCxnSpPr>
          <p:cNvPr id="500" name="Google Shape;500;g3703edf5d3c_0_497"/>
          <p:cNvCxnSpPr>
            <a:stCxn id="499" idx="1"/>
          </p:cNvCxnSpPr>
          <p:nvPr/>
        </p:nvCxnSpPr>
        <p:spPr>
          <a:xfrm rot="10800000">
            <a:off x="6701600" y="1876600"/>
            <a:ext cx="299400" cy="149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id="505" name="Google Shape;505;g3703edf5d3c_0_550"/>
          <p:cNvPicPr preferRelativeResize="0"/>
          <p:nvPr/>
        </p:nvPicPr>
        <p:blipFill>
          <a:blip r:embed="rId3">
            <a:alphaModFix/>
          </a:blip>
          <a:stretch>
            <a:fillRect/>
          </a:stretch>
        </p:blipFill>
        <p:spPr>
          <a:xfrm>
            <a:off x="1376975" y="621104"/>
            <a:ext cx="6096499" cy="4208100"/>
          </a:xfrm>
          <a:prstGeom prst="rect">
            <a:avLst/>
          </a:prstGeom>
          <a:noFill/>
          <a:ln>
            <a:noFill/>
          </a:ln>
        </p:spPr>
      </p:pic>
      <p:sp>
        <p:nvSpPr>
          <p:cNvPr id="506" name="Google Shape;506;g3703edf5d3c_0_550"/>
          <p:cNvSpPr/>
          <p:nvPr/>
        </p:nvSpPr>
        <p:spPr>
          <a:xfrm>
            <a:off x="7179600" y="40240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Hover over the ‘What’s on this page?’ icon - this is bring up a pop out box that explains each page</a:t>
            </a:r>
            <a:endParaRPr sz="1200"/>
          </a:p>
        </p:txBody>
      </p:sp>
      <p:cxnSp>
        <p:nvCxnSpPr>
          <p:cNvPr id="507" name="Google Shape;507;g3703edf5d3c_0_550"/>
          <p:cNvCxnSpPr>
            <a:stCxn id="506" idx="1"/>
          </p:cNvCxnSpPr>
          <p:nvPr/>
        </p:nvCxnSpPr>
        <p:spPr>
          <a:xfrm flipH="1">
            <a:off x="6408000" y="867400"/>
            <a:ext cx="771600" cy="452700"/>
          </a:xfrm>
          <a:prstGeom prst="straightConnector1">
            <a:avLst/>
          </a:prstGeom>
          <a:noFill/>
          <a:ln cap="flat" cmpd="sng" w="9525">
            <a:solidFill>
              <a:schemeClr val="dk2"/>
            </a:solidFill>
            <a:prstDash val="solid"/>
            <a:round/>
            <a:headEnd len="med" w="med" type="none"/>
            <a:tailEnd len="med" w="med" type="triangle"/>
          </a:ln>
        </p:spPr>
      </p:cxnSp>
      <p:cxnSp>
        <p:nvCxnSpPr>
          <p:cNvPr id="508" name="Google Shape;508;g3703edf5d3c_0_550"/>
          <p:cNvCxnSpPr>
            <a:stCxn id="509" idx="1"/>
          </p:cNvCxnSpPr>
          <p:nvPr/>
        </p:nvCxnSpPr>
        <p:spPr>
          <a:xfrm rot="10800000">
            <a:off x="5973900" y="3636875"/>
            <a:ext cx="990900" cy="221400"/>
          </a:xfrm>
          <a:prstGeom prst="straightConnector1">
            <a:avLst/>
          </a:prstGeom>
          <a:noFill/>
          <a:ln cap="flat" cmpd="sng" w="9525">
            <a:solidFill>
              <a:schemeClr val="dk2"/>
            </a:solidFill>
            <a:prstDash val="solid"/>
            <a:round/>
            <a:headEnd len="med" w="med" type="none"/>
            <a:tailEnd len="med" w="med" type="triangle"/>
          </a:ln>
        </p:spPr>
      </p:cxnSp>
      <p:sp>
        <p:nvSpPr>
          <p:cNvPr id="510" name="Google Shape;510;g3703edf5d3c_0_550"/>
          <p:cNvSpPr/>
          <p:nvPr/>
        </p:nvSpPr>
        <p:spPr>
          <a:xfrm>
            <a:off x="150200" y="1320325"/>
            <a:ext cx="1761600" cy="38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Information on data sources</a:t>
            </a:r>
            <a:endParaRPr sz="1200"/>
          </a:p>
        </p:txBody>
      </p:sp>
      <p:cxnSp>
        <p:nvCxnSpPr>
          <p:cNvPr id="511" name="Google Shape;511;g3703edf5d3c_0_550"/>
          <p:cNvCxnSpPr>
            <a:stCxn id="510" idx="3"/>
          </p:cNvCxnSpPr>
          <p:nvPr/>
        </p:nvCxnSpPr>
        <p:spPr>
          <a:xfrm>
            <a:off x="1911800" y="1512925"/>
            <a:ext cx="417000" cy="294300"/>
          </a:xfrm>
          <a:prstGeom prst="straightConnector1">
            <a:avLst/>
          </a:prstGeom>
          <a:noFill/>
          <a:ln cap="flat" cmpd="sng" w="9525">
            <a:solidFill>
              <a:schemeClr val="dk2"/>
            </a:solidFill>
            <a:prstDash val="solid"/>
            <a:round/>
            <a:headEnd len="med" w="med" type="none"/>
            <a:tailEnd len="med" w="med" type="triangle"/>
          </a:ln>
        </p:spPr>
      </p:cxnSp>
      <p:sp>
        <p:nvSpPr>
          <p:cNvPr id="512" name="Google Shape;512;g3703edf5d3c_0_550"/>
          <p:cNvSpPr txBox="1"/>
          <p:nvPr>
            <p:ph idx="4294967295" type="title"/>
          </p:nvPr>
        </p:nvSpPr>
        <p:spPr>
          <a:xfrm>
            <a:off x="48900" y="0"/>
            <a:ext cx="61452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Further information</a:t>
            </a:r>
            <a:endParaRPr b="1">
              <a:latin typeface="Arial"/>
              <a:ea typeface="Arial"/>
              <a:cs typeface="Arial"/>
              <a:sym typeface="Arial"/>
            </a:endParaRPr>
          </a:p>
        </p:txBody>
      </p:sp>
      <p:cxnSp>
        <p:nvCxnSpPr>
          <p:cNvPr id="513" name="Google Shape;513;g3703edf5d3c_0_550"/>
          <p:cNvCxnSpPr>
            <a:stCxn id="514" idx="3"/>
          </p:cNvCxnSpPr>
          <p:nvPr/>
        </p:nvCxnSpPr>
        <p:spPr>
          <a:xfrm flipH="1" rot="10800000">
            <a:off x="1911800" y="3015768"/>
            <a:ext cx="369000" cy="69300"/>
          </a:xfrm>
          <a:prstGeom prst="straightConnector1">
            <a:avLst/>
          </a:prstGeom>
          <a:noFill/>
          <a:ln cap="flat" cmpd="sng" w="9525">
            <a:solidFill>
              <a:schemeClr val="dk2"/>
            </a:solidFill>
            <a:prstDash val="solid"/>
            <a:round/>
            <a:headEnd len="med" w="med" type="none"/>
            <a:tailEnd len="med" w="med" type="triangle"/>
          </a:ln>
        </p:spPr>
      </p:cxnSp>
      <p:cxnSp>
        <p:nvCxnSpPr>
          <p:cNvPr id="515" name="Google Shape;515;g3703edf5d3c_0_550"/>
          <p:cNvCxnSpPr>
            <a:stCxn id="516" idx="3"/>
          </p:cNvCxnSpPr>
          <p:nvPr/>
        </p:nvCxnSpPr>
        <p:spPr>
          <a:xfrm>
            <a:off x="2236700" y="4570475"/>
            <a:ext cx="3039900" cy="88800"/>
          </a:xfrm>
          <a:prstGeom prst="straightConnector1">
            <a:avLst/>
          </a:prstGeom>
          <a:noFill/>
          <a:ln cap="flat" cmpd="sng" w="9525">
            <a:solidFill>
              <a:schemeClr val="dk2"/>
            </a:solidFill>
            <a:prstDash val="solid"/>
            <a:round/>
            <a:headEnd len="med" w="med" type="none"/>
            <a:tailEnd len="med" w="med" type="triangle"/>
          </a:ln>
        </p:spPr>
      </p:cxnSp>
      <p:sp>
        <p:nvSpPr>
          <p:cNvPr id="509" name="Google Shape;509;g3703edf5d3c_0_550"/>
          <p:cNvSpPr/>
          <p:nvPr/>
        </p:nvSpPr>
        <p:spPr>
          <a:xfrm>
            <a:off x="6964800" y="3527825"/>
            <a:ext cx="1914300" cy="66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Further</a:t>
            </a:r>
            <a:r>
              <a:rPr lang="en-GB" sz="1200"/>
              <a:t> resources for related data</a:t>
            </a:r>
            <a:endParaRPr sz="1200"/>
          </a:p>
        </p:txBody>
      </p:sp>
      <p:sp>
        <p:nvSpPr>
          <p:cNvPr id="516" name="Google Shape;516;g3703edf5d3c_0_550"/>
          <p:cNvSpPr/>
          <p:nvPr/>
        </p:nvSpPr>
        <p:spPr>
          <a:xfrm>
            <a:off x="322400" y="4145525"/>
            <a:ext cx="1914300" cy="84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rPr>
              <a:t>Click the PHIT logo to be taken to the City and Hackney Public Health website</a:t>
            </a:r>
            <a:endParaRPr sz="1200"/>
          </a:p>
        </p:txBody>
      </p:sp>
      <p:sp>
        <p:nvSpPr>
          <p:cNvPr id="514" name="Google Shape;514;g3703edf5d3c_0_550"/>
          <p:cNvSpPr/>
          <p:nvPr/>
        </p:nvSpPr>
        <p:spPr>
          <a:xfrm>
            <a:off x="150200" y="2842818"/>
            <a:ext cx="1761600" cy="484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Information on disclosure controls</a:t>
            </a:r>
            <a:endParaRPr sz="1200"/>
          </a:p>
        </p:txBody>
      </p:sp>
      <p:sp>
        <p:nvSpPr>
          <p:cNvPr id="517" name="Google Shape;517;g3703edf5d3c_0_550"/>
          <p:cNvSpPr/>
          <p:nvPr/>
        </p:nvSpPr>
        <p:spPr>
          <a:xfrm>
            <a:off x="7001000" y="1695550"/>
            <a:ext cx="1914300" cy="103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Click on the Queen Mary Logo to be taken to the East London Database </a:t>
            </a:r>
            <a:r>
              <a:rPr lang="en-GB" sz="1200"/>
              <a:t>website</a:t>
            </a:r>
            <a:r>
              <a:rPr lang="en-GB" sz="1200"/>
              <a:t> for more information</a:t>
            </a:r>
            <a:endParaRPr sz="1200"/>
          </a:p>
        </p:txBody>
      </p:sp>
      <p:cxnSp>
        <p:nvCxnSpPr>
          <p:cNvPr id="518" name="Google Shape;518;g3703edf5d3c_0_550"/>
          <p:cNvCxnSpPr>
            <a:stCxn id="517" idx="1"/>
          </p:cNvCxnSpPr>
          <p:nvPr/>
        </p:nvCxnSpPr>
        <p:spPr>
          <a:xfrm rot="10800000">
            <a:off x="6512000" y="2139400"/>
            <a:ext cx="489000" cy="71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D52"/>
        </a:solidFill>
      </p:bgPr>
    </p:bg>
    <p:spTree>
      <p:nvGrpSpPr>
        <p:cNvPr id="522" name="Shape 522"/>
        <p:cNvGrpSpPr/>
        <p:nvPr/>
      </p:nvGrpSpPr>
      <p:grpSpPr>
        <a:xfrm>
          <a:off x="0" y="0"/>
          <a:ext cx="0" cy="0"/>
          <a:chOff x="0" y="0"/>
          <a:chExt cx="0" cy="0"/>
        </a:xfrm>
      </p:grpSpPr>
      <p:pic>
        <p:nvPicPr>
          <p:cNvPr id="523" name="Google Shape;523;p3"/>
          <p:cNvPicPr preferRelativeResize="0"/>
          <p:nvPr/>
        </p:nvPicPr>
        <p:blipFill rotWithShape="1">
          <a:blip r:embed="rId3">
            <a:alphaModFix/>
          </a:blip>
          <a:srcRect b="14757" l="5572" r="4965" t="17578"/>
          <a:stretch/>
        </p:blipFill>
        <p:spPr>
          <a:xfrm>
            <a:off x="-14100" y="138567"/>
            <a:ext cx="1274026" cy="287733"/>
          </a:xfrm>
          <a:prstGeom prst="rect">
            <a:avLst/>
          </a:prstGeom>
          <a:noFill/>
          <a:ln>
            <a:noFill/>
          </a:ln>
        </p:spPr>
      </p:pic>
      <p:sp>
        <p:nvSpPr>
          <p:cNvPr id="524" name="Google Shape;524;p3"/>
          <p:cNvSpPr txBox="1"/>
          <p:nvPr>
            <p:ph type="ctrTitle"/>
          </p:nvPr>
        </p:nvSpPr>
        <p:spPr>
          <a:xfrm>
            <a:off x="311575"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3600"/>
              <a:buNone/>
            </a:pPr>
            <a:r>
              <a:rPr lang="en-GB">
                <a:latin typeface="Arial"/>
                <a:ea typeface="Arial"/>
                <a:cs typeface="Arial"/>
                <a:sym typeface="Arial"/>
              </a:rPr>
              <a:t>Downloads</a:t>
            </a:r>
            <a:endParaRPr>
              <a:latin typeface="Arial"/>
              <a:ea typeface="Arial"/>
              <a:cs typeface="Arial"/>
              <a:sym typeface="Arial"/>
            </a:endParaRPr>
          </a:p>
        </p:txBody>
      </p:sp>
      <p:sp>
        <p:nvSpPr>
          <p:cNvPr id="525" name="Google Shape;525;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id="530" name="Google Shape;530;g3703edf5d3c_0_595"/>
          <p:cNvPicPr preferRelativeResize="0"/>
          <p:nvPr/>
        </p:nvPicPr>
        <p:blipFill>
          <a:blip r:embed="rId3">
            <a:alphaModFix/>
          </a:blip>
          <a:stretch>
            <a:fillRect/>
          </a:stretch>
        </p:blipFill>
        <p:spPr>
          <a:xfrm>
            <a:off x="4049800" y="934675"/>
            <a:ext cx="4960625" cy="3654250"/>
          </a:xfrm>
          <a:prstGeom prst="rect">
            <a:avLst/>
          </a:prstGeom>
          <a:noFill/>
          <a:ln>
            <a:noFill/>
          </a:ln>
        </p:spPr>
      </p:pic>
      <p:sp>
        <p:nvSpPr>
          <p:cNvPr id="531" name="Google Shape;531;g3703edf5d3c_0_595"/>
          <p:cNvSpPr/>
          <p:nvPr/>
        </p:nvSpPr>
        <p:spPr>
          <a:xfrm>
            <a:off x="8420150" y="830675"/>
            <a:ext cx="391500" cy="3423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532" name="Google Shape;532;g3703edf5d3c_0_595"/>
          <p:cNvSpPr txBox="1"/>
          <p:nvPr>
            <p:ph idx="4294967295" type="title"/>
          </p:nvPr>
        </p:nvSpPr>
        <p:spPr>
          <a:xfrm>
            <a:off x="317800" y="372125"/>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Downloads</a:t>
            </a:r>
            <a:endParaRPr b="1">
              <a:latin typeface="Arial"/>
              <a:ea typeface="Arial"/>
              <a:cs typeface="Arial"/>
              <a:sym typeface="Arial"/>
            </a:endParaRPr>
          </a:p>
        </p:txBody>
      </p:sp>
      <p:sp>
        <p:nvSpPr>
          <p:cNvPr id="533" name="Google Shape;533;g3703edf5d3c_0_595"/>
          <p:cNvSpPr txBox="1"/>
          <p:nvPr>
            <p:ph idx="4294967295" type="body"/>
          </p:nvPr>
        </p:nvSpPr>
        <p:spPr>
          <a:xfrm>
            <a:off x="311700" y="1379150"/>
            <a:ext cx="4182000" cy="2697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None/>
            </a:pPr>
            <a:r>
              <a:rPr lang="en-GB">
                <a:latin typeface="Arial"/>
                <a:ea typeface="Arial"/>
                <a:cs typeface="Arial"/>
                <a:sym typeface="Arial"/>
              </a:rPr>
              <a:t>You can download the dashboard page in the following formats:</a:t>
            </a:r>
            <a:endParaRPr>
              <a:latin typeface="Arial"/>
              <a:ea typeface="Arial"/>
              <a:cs typeface="Arial"/>
              <a:sym typeface="Arial"/>
            </a:endParaRPr>
          </a:p>
          <a:p>
            <a:pPr indent="-342900" lvl="0" marL="457200" rtl="0" algn="l">
              <a:lnSpc>
                <a:spcPct val="115000"/>
              </a:lnSpc>
              <a:spcBef>
                <a:spcPts val="1000"/>
              </a:spcBef>
              <a:spcAft>
                <a:spcPts val="0"/>
              </a:spcAft>
              <a:buSzPts val="1800"/>
              <a:buFont typeface="Arial"/>
              <a:buChar char="●"/>
            </a:pPr>
            <a:r>
              <a:rPr lang="en-GB">
                <a:latin typeface="Arial"/>
                <a:ea typeface="Arial"/>
                <a:cs typeface="Arial"/>
                <a:sym typeface="Arial"/>
              </a:rPr>
              <a:t>Image (png)</a:t>
            </a:r>
            <a:endParaRPr>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GB">
                <a:latin typeface="Arial"/>
                <a:ea typeface="Arial"/>
                <a:cs typeface="Arial"/>
                <a:sym typeface="Arial"/>
              </a:rPr>
              <a:t>Pdf</a:t>
            </a:r>
            <a:endParaRPr>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GB">
                <a:latin typeface="Arial"/>
                <a:ea typeface="Arial"/>
                <a:cs typeface="Arial"/>
                <a:sym typeface="Arial"/>
              </a:rPr>
              <a:t>Powerpoint (ppt)</a:t>
            </a: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p6"/>
          <p:cNvSpPr txBox="1"/>
          <p:nvPr>
            <p:ph type="title"/>
          </p:nvPr>
        </p:nvSpPr>
        <p:spPr>
          <a:xfrm>
            <a:off x="281100" y="390450"/>
            <a:ext cx="41307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Contents</a:t>
            </a:r>
            <a:endParaRPr b="1">
              <a:latin typeface="Arial"/>
              <a:ea typeface="Arial"/>
              <a:cs typeface="Arial"/>
              <a:sym typeface="Arial"/>
            </a:endParaRPr>
          </a:p>
        </p:txBody>
      </p:sp>
      <p:sp>
        <p:nvSpPr>
          <p:cNvPr id="241" name="Google Shape;241;p6"/>
          <p:cNvSpPr txBox="1"/>
          <p:nvPr>
            <p:ph idx="1" type="body"/>
          </p:nvPr>
        </p:nvSpPr>
        <p:spPr>
          <a:xfrm>
            <a:off x="421800" y="934675"/>
            <a:ext cx="8597700" cy="3785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004E51"/>
              </a:buClr>
              <a:buSzPts val="1800"/>
              <a:buFont typeface="Arial"/>
              <a:buChar char="●"/>
            </a:pPr>
            <a:r>
              <a:rPr lang="en-GB" sz="1800" u="sng">
                <a:solidFill>
                  <a:schemeClr val="hlink"/>
                </a:solidFill>
                <a:latin typeface="Arial"/>
                <a:ea typeface="Arial"/>
                <a:cs typeface="Arial"/>
                <a:sym typeface="Arial"/>
                <a:hlinkClick action="ppaction://hlinksldjump" r:id="rId3"/>
              </a:rPr>
              <a:t>Quick start guide</a:t>
            </a:r>
            <a:endParaRPr sz="1800">
              <a:latin typeface="Arial"/>
              <a:ea typeface="Arial"/>
              <a:cs typeface="Arial"/>
              <a:sym typeface="Arial"/>
            </a:endParaRPr>
          </a:p>
          <a:p>
            <a:pPr indent="-342900" lvl="0" marL="457200" rtl="0" algn="l">
              <a:lnSpc>
                <a:spcPct val="115000"/>
              </a:lnSpc>
              <a:spcBef>
                <a:spcPts val="1000"/>
              </a:spcBef>
              <a:spcAft>
                <a:spcPts val="0"/>
              </a:spcAft>
              <a:buClr>
                <a:srgbClr val="004E51"/>
              </a:buClr>
              <a:buSzPts val="1800"/>
              <a:buFont typeface="Arial"/>
              <a:buChar char="●"/>
            </a:pPr>
            <a:r>
              <a:rPr lang="en-GB" sz="1800" u="sng">
                <a:solidFill>
                  <a:schemeClr val="hlink"/>
                </a:solidFill>
                <a:latin typeface="Arial"/>
                <a:ea typeface="Arial"/>
                <a:cs typeface="Arial"/>
                <a:sym typeface="Arial"/>
                <a:hlinkClick action="ppaction://hlinksldjump" r:id="rId4"/>
              </a:rPr>
              <a:t>Navigating the dashboard</a:t>
            </a:r>
            <a:r>
              <a:rPr lang="en-GB" sz="1800">
                <a:latin typeface="Arial"/>
                <a:ea typeface="Arial"/>
                <a:cs typeface="Arial"/>
                <a:sym typeface="Arial"/>
              </a:rPr>
              <a:t> (jump to page </a:t>
            </a:r>
            <a:r>
              <a:rPr lang="en-GB" sz="1800">
                <a:latin typeface="Arial"/>
                <a:ea typeface="Arial"/>
                <a:cs typeface="Arial"/>
                <a:sym typeface="Arial"/>
              </a:rPr>
              <a:t>specific</a:t>
            </a:r>
            <a:r>
              <a:rPr lang="en-GB" sz="1800">
                <a:latin typeface="Arial"/>
                <a:ea typeface="Arial"/>
                <a:cs typeface="Arial"/>
                <a:sym typeface="Arial"/>
              </a:rPr>
              <a:t> instructions </a:t>
            </a:r>
            <a:r>
              <a:rPr lang="en-GB" sz="1800" u="sng">
                <a:solidFill>
                  <a:schemeClr val="hlink"/>
                </a:solidFill>
                <a:latin typeface="Arial"/>
                <a:ea typeface="Arial"/>
                <a:cs typeface="Arial"/>
                <a:sym typeface="Arial"/>
                <a:hlinkClick action="ppaction://hlinksldjump" r:id="rId5"/>
              </a:rPr>
              <a:t>here</a:t>
            </a:r>
            <a:r>
              <a:rPr lang="en-GB" sz="1800">
                <a:latin typeface="Arial"/>
                <a:ea typeface="Arial"/>
                <a:cs typeface="Arial"/>
                <a:sym typeface="Arial"/>
              </a:rPr>
              <a:t>)</a:t>
            </a:r>
            <a:endParaRPr sz="1800">
              <a:latin typeface="Arial"/>
              <a:ea typeface="Arial"/>
              <a:cs typeface="Arial"/>
              <a:sym typeface="Arial"/>
            </a:endParaRPr>
          </a:p>
          <a:p>
            <a:pPr indent="-342900" lvl="0" marL="457200" rtl="0" algn="l">
              <a:lnSpc>
                <a:spcPct val="115000"/>
              </a:lnSpc>
              <a:spcBef>
                <a:spcPts val="1000"/>
              </a:spcBef>
              <a:spcAft>
                <a:spcPts val="0"/>
              </a:spcAft>
              <a:buSzPts val="1800"/>
              <a:buFont typeface="Arial"/>
              <a:buChar char="●"/>
            </a:pPr>
            <a:r>
              <a:rPr lang="en-GB" sz="1800" u="sng">
                <a:solidFill>
                  <a:schemeClr val="hlink"/>
                </a:solidFill>
                <a:latin typeface="Arial"/>
                <a:ea typeface="Arial"/>
                <a:cs typeface="Arial"/>
                <a:sym typeface="Arial"/>
                <a:hlinkClick action="ppaction://hlinksldjump" r:id="rId6"/>
              </a:rPr>
              <a:t>Downloads</a:t>
            </a:r>
            <a:endParaRPr sz="1800">
              <a:latin typeface="Arial"/>
              <a:ea typeface="Arial"/>
              <a:cs typeface="Arial"/>
              <a:sym typeface="Arial"/>
            </a:endParaRPr>
          </a:p>
          <a:p>
            <a:pPr indent="-342900" lvl="0" marL="457200" rtl="0" algn="l">
              <a:lnSpc>
                <a:spcPct val="115000"/>
              </a:lnSpc>
              <a:spcBef>
                <a:spcPts val="1000"/>
              </a:spcBef>
              <a:spcAft>
                <a:spcPts val="0"/>
              </a:spcAft>
              <a:buSzPts val="1800"/>
              <a:buFont typeface="Arial"/>
              <a:buChar char="●"/>
            </a:pPr>
            <a:r>
              <a:rPr lang="en-GB" sz="1800" u="sng">
                <a:solidFill>
                  <a:schemeClr val="hlink"/>
                </a:solidFill>
                <a:latin typeface="Arial"/>
                <a:ea typeface="Arial"/>
                <a:cs typeface="Arial"/>
                <a:sym typeface="Arial"/>
                <a:hlinkClick action="ppaction://hlinksldjump" r:id="rId7"/>
              </a:rPr>
              <a:t>Sharing</a:t>
            </a:r>
            <a:endParaRPr sz="1800">
              <a:latin typeface="Arial"/>
              <a:ea typeface="Arial"/>
              <a:cs typeface="Arial"/>
              <a:sym typeface="Arial"/>
            </a:endParaRPr>
          </a:p>
          <a:p>
            <a:pPr indent="-342900" lvl="0" marL="457200" rtl="0" algn="l">
              <a:lnSpc>
                <a:spcPct val="115000"/>
              </a:lnSpc>
              <a:spcBef>
                <a:spcPts val="1000"/>
              </a:spcBef>
              <a:spcAft>
                <a:spcPts val="0"/>
              </a:spcAft>
              <a:buSzPts val="1800"/>
              <a:buFont typeface="Arial"/>
              <a:buChar char="●"/>
            </a:pPr>
            <a:r>
              <a:rPr lang="en-GB" sz="1800" u="sng">
                <a:solidFill>
                  <a:schemeClr val="hlink"/>
                </a:solidFill>
                <a:latin typeface="Arial"/>
                <a:ea typeface="Arial"/>
                <a:cs typeface="Arial"/>
                <a:sym typeface="Arial"/>
                <a:hlinkClick action="ppaction://hlinksldjump" r:id="rId8"/>
              </a:rPr>
              <a:t>Glossary</a:t>
            </a:r>
            <a:endParaRPr sz="1800">
              <a:latin typeface="Arial"/>
              <a:ea typeface="Arial"/>
              <a:cs typeface="Arial"/>
              <a:sym typeface="Arial"/>
            </a:endParaRPr>
          </a:p>
          <a:p>
            <a:pPr indent="-342900" lvl="0" marL="457200" rtl="0" algn="l">
              <a:lnSpc>
                <a:spcPct val="115000"/>
              </a:lnSpc>
              <a:spcBef>
                <a:spcPts val="1000"/>
              </a:spcBef>
              <a:spcAft>
                <a:spcPts val="0"/>
              </a:spcAft>
              <a:buSzPts val="1800"/>
              <a:buFont typeface="Arial"/>
              <a:buChar char="●"/>
            </a:pPr>
            <a:r>
              <a:rPr lang="en-GB" sz="1800" u="sng">
                <a:solidFill>
                  <a:schemeClr val="hlink"/>
                </a:solidFill>
                <a:latin typeface="Arial"/>
                <a:ea typeface="Arial"/>
                <a:cs typeface="Arial"/>
                <a:sym typeface="Arial"/>
                <a:hlinkClick action="ppaction://hlinksldjump" r:id="rId9"/>
              </a:rPr>
              <a:t>Troubleshooting</a:t>
            </a:r>
            <a:endParaRPr sz="1800">
              <a:latin typeface="Arial"/>
              <a:ea typeface="Arial"/>
              <a:cs typeface="Arial"/>
              <a:sym typeface="Arial"/>
            </a:endParaRPr>
          </a:p>
          <a:p>
            <a:pPr indent="0" lvl="0" marL="0" rtl="0" algn="l">
              <a:lnSpc>
                <a:spcPct val="115000"/>
              </a:lnSpc>
              <a:spcBef>
                <a:spcPts val="1000"/>
              </a:spcBef>
              <a:spcAft>
                <a:spcPts val="1000"/>
              </a:spcAft>
              <a:buSzPts val="1200"/>
              <a:buNone/>
            </a:pPr>
            <a:r>
              <a:t/>
            </a:r>
            <a:endParaRPr>
              <a:latin typeface="Arial"/>
              <a:ea typeface="Arial"/>
              <a:cs typeface="Arial"/>
              <a:sym typeface="Arial"/>
            </a:endParaRPr>
          </a:p>
        </p:txBody>
      </p:sp>
      <p:pic>
        <p:nvPicPr>
          <p:cNvPr id="242" name="Google Shape;242;p6"/>
          <p:cNvPicPr preferRelativeResize="0"/>
          <p:nvPr/>
        </p:nvPicPr>
        <p:blipFill rotWithShape="1">
          <a:blip r:embed="rId10">
            <a:alphaModFix/>
          </a:blip>
          <a:srcRect b="0" l="0" r="0" t="0"/>
          <a:stretch/>
        </p:blipFill>
        <p:spPr>
          <a:xfrm>
            <a:off x="-1400" y="150025"/>
            <a:ext cx="1394828" cy="281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id="538" name="Google Shape;538;g3703edf5d3c_0_602"/>
          <p:cNvPicPr preferRelativeResize="0"/>
          <p:nvPr/>
        </p:nvPicPr>
        <p:blipFill>
          <a:blip r:embed="rId3">
            <a:alphaModFix/>
          </a:blip>
          <a:stretch>
            <a:fillRect/>
          </a:stretch>
        </p:blipFill>
        <p:spPr>
          <a:xfrm>
            <a:off x="215113" y="1020300"/>
            <a:ext cx="4960625" cy="3654250"/>
          </a:xfrm>
          <a:prstGeom prst="rect">
            <a:avLst/>
          </a:prstGeom>
          <a:noFill/>
          <a:ln>
            <a:noFill/>
          </a:ln>
        </p:spPr>
      </p:pic>
      <p:sp>
        <p:nvSpPr>
          <p:cNvPr id="539" name="Google Shape;539;g3703edf5d3c_0_602"/>
          <p:cNvSpPr/>
          <p:nvPr/>
        </p:nvSpPr>
        <p:spPr>
          <a:xfrm>
            <a:off x="4556000" y="968800"/>
            <a:ext cx="391500" cy="3423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540" name="Google Shape;540;g3703edf5d3c_0_602"/>
          <p:cNvSpPr txBox="1"/>
          <p:nvPr>
            <p:ph idx="4294967295" type="title"/>
          </p:nvPr>
        </p:nvSpPr>
        <p:spPr>
          <a:xfrm>
            <a:off x="423388" y="213100"/>
            <a:ext cx="44217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Downloads - step 1</a:t>
            </a:r>
            <a:endParaRPr b="1">
              <a:latin typeface="Arial"/>
              <a:ea typeface="Arial"/>
              <a:cs typeface="Arial"/>
              <a:sym typeface="Arial"/>
            </a:endParaRPr>
          </a:p>
        </p:txBody>
      </p:sp>
      <p:sp>
        <p:nvSpPr>
          <p:cNvPr id="541" name="Google Shape;541;g3703edf5d3c_0_602"/>
          <p:cNvSpPr txBox="1"/>
          <p:nvPr>
            <p:ph idx="4294967295" type="body"/>
          </p:nvPr>
        </p:nvSpPr>
        <p:spPr>
          <a:xfrm>
            <a:off x="5045450" y="1498625"/>
            <a:ext cx="3643800" cy="2697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None/>
            </a:pPr>
            <a:r>
              <a:rPr lang="en-GB">
                <a:latin typeface="Arial"/>
                <a:ea typeface="Arial"/>
                <a:cs typeface="Arial"/>
                <a:sym typeface="Arial"/>
              </a:rPr>
              <a:t>Select the icon at the top right hand corner of the dashboard</a:t>
            </a:r>
            <a:endParaRPr>
              <a:latin typeface="Arial"/>
              <a:ea typeface="Arial"/>
              <a:cs typeface="Arial"/>
              <a:sym typeface="Arial"/>
            </a:endParaRPr>
          </a:p>
          <a:p>
            <a:pPr indent="0" lvl="0" marL="0" rtl="0" algn="l">
              <a:lnSpc>
                <a:spcPct val="115000"/>
              </a:lnSpc>
              <a:spcBef>
                <a:spcPts val="1000"/>
              </a:spcBef>
              <a:spcAft>
                <a:spcPts val="0"/>
              </a:spcAft>
              <a:buNone/>
            </a:pPr>
            <a:r>
              <a:rPr b="1" lang="en-GB">
                <a:latin typeface="Arial"/>
                <a:ea typeface="Arial"/>
                <a:cs typeface="Arial"/>
                <a:sym typeface="Arial"/>
              </a:rPr>
              <a:t>Icon is a grey </a:t>
            </a:r>
            <a:r>
              <a:rPr b="1" lang="en-GB">
                <a:latin typeface="Arial"/>
                <a:ea typeface="Arial"/>
                <a:cs typeface="Arial"/>
                <a:sym typeface="Arial"/>
              </a:rPr>
              <a:t>rectangle</a:t>
            </a:r>
            <a:r>
              <a:rPr b="1" lang="en-GB">
                <a:latin typeface="Arial"/>
                <a:ea typeface="Arial"/>
                <a:cs typeface="Arial"/>
                <a:sym typeface="Arial"/>
              </a:rPr>
              <a:t> with an arrow pointing downwards</a:t>
            </a:r>
            <a:endParaRPr b="1">
              <a:latin typeface="Arial"/>
              <a:ea typeface="Arial"/>
              <a:cs typeface="Arial"/>
              <a:sym typeface="Arial"/>
            </a:endParaRPr>
          </a:p>
          <a:p>
            <a:pPr indent="0" lvl="0" marL="0" rtl="0" algn="l">
              <a:lnSpc>
                <a:spcPct val="115000"/>
              </a:lnSpc>
              <a:spcBef>
                <a:spcPts val="1000"/>
              </a:spcBef>
              <a:spcAft>
                <a:spcPts val="1000"/>
              </a:spcAft>
              <a:buNone/>
            </a:pPr>
            <a:r>
              <a:rPr lang="en-GB">
                <a:latin typeface="Arial"/>
                <a:ea typeface="Arial"/>
                <a:cs typeface="Arial"/>
                <a:sym typeface="Arial"/>
              </a:rPr>
              <a:t>(see red circle in image for location)</a:t>
            </a:r>
            <a:endParaRPr>
              <a:latin typeface="Arial"/>
              <a:ea typeface="Arial"/>
              <a:cs typeface="Arial"/>
              <a:sym typeface="Arial"/>
            </a:endParaRPr>
          </a:p>
        </p:txBody>
      </p:sp>
      <p:pic>
        <p:nvPicPr>
          <p:cNvPr id="542" name="Google Shape;542;g3703edf5d3c_0_602"/>
          <p:cNvPicPr preferRelativeResize="0"/>
          <p:nvPr/>
        </p:nvPicPr>
        <p:blipFill rotWithShape="1">
          <a:blip r:embed="rId4">
            <a:alphaModFix/>
          </a:blip>
          <a:srcRect b="19140" l="0" r="0" t="28058"/>
          <a:stretch/>
        </p:blipFill>
        <p:spPr>
          <a:xfrm>
            <a:off x="4586075" y="2363213"/>
            <a:ext cx="459375" cy="262775"/>
          </a:xfrm>
          <a:prstGeom prst="rect">
            <a:avLst/>
          </a:prstGeom>
          <a:noFill/>
          <a:ln>
            <a:noFill/>
          </a:ln>
        </p:spPr>
      </p:pic>
      <p:cxnSp>
        <p:nvCxnSpPr>
          <p:cNvPr id="543" name="Google Shape;543;g3703edf5d3c_0_602"/>
          <p:cNvCxnSpPr>
            <a:stCxn id="542" idx="0"/>
            <a:endCxn id="539" idx="4"/>
          </p:cNvCxnSpPr>
          <p:nvPr/>
        </p:nvCxnSpPr>
        <p:spPr>
          <a:xfrm rot="10800000">
            <a:off x="4751863" y="1311113"/>
            <a:ext cx="63900" cy="1052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g3703edf5d3c_0_610"/>
          <p:cNvSpPr txBox="1"/>
          <p:nvPr>
            <p:ph idx="4294967295" type="title"/>
          </p:nvPr>
        </p:nvSpPr>
        <p:spPr>
          <a:xfrm>
            <a:off x="317800" y="372125"/>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Downloads - step 2</a:t>
            </a:r>
            <a:endParaRPr b="1">
              <a:latin typeface="Arial"/>
              <a:ea typeface="Arial"/>
              <a:cs typeface="Arial"/>
              <a:sym typeface="Arial"/>
            </a:endParaRPr>
          </a:p>
        </p:txBody>
      </p:sp>
      <p:sp>
        <p:nvSpPr>
          <p:cNvPr id="549" name="Google Shape;549;g3703edf5d3c_0_610"/>
          <p:cNvSpPr txBox="1"/>
          <p:nvPr>
            <p:ph idx="4294967295" type="body"/>
          </p:nvPr>
        </p:nvSpPr>
        <p:spPr>
          <a:xfrm>
            <a:off x="268900" y="1413000"/>
            <a:ext cx="4182000" cy="2697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None/>
            </a:pPr>
            <a:r>
              <a:rPr lang="en-GB">
                <a:latin typeface="Arial"/>
                <a:ea typeface="Arial"/>
                <a:cs typeface="Arial"/>
                <a:sym typeface="Arial"/>
              </a:rPr>
              <a:t>A pop up box will appear in the middle of your screen (see image to the right)</a:t>
            </a:r>
            <a:endParaRPr>
              <a:latin typeface="Arial"/>
              <a:ea typeface="Arial"/>
              <a:cs typeface="Arial"/>
              <a:sym typeface="Arial"/>
            </a:endParaRPr>
          </a:p>
          <a:p>
            <a:pPr indent="0" lvl="0" marL="0" rtl="0" algn="l">
              <a:lnSpc>
                <a:spcPct val="115000"/>
              </a:lnSpc>
              <a:spcBef>
                <a:spcPts val="1000"/>
              </a:spcBef>
              <a:spcAft>
                <a:spcPts val="1000"/>
              </a:spcAft>
              <a:buNone/>
            </a:pPr>
            <a:r>
              <a:rPr lang="en-GB">
                <a:latin typeface="Arial"/>
                <a:ea typeface="Arial"/>
                <a:cs typeface="Arial"/>
                <a:sym typeface="Arial"/>
              </a:rPr>
              <a:t>Here </a:t>
            </a:r>
            <a:r>
              <a:rPr lang="en-GB">
                <a:latin typeface="Arial"/>
                <a:ea typeface="Arial"/>
                <a:cs typeface="Arial"/>
                <a:sym typeface="Arial"/>
              </a:rPr>
              <a:t>you</a:t>
            </a:r>
            <a:r>
              <a:rPr lang="en-GB">
                <a:latin typeface="Arial"/>
                <a:ea typeface="Arial"/>
                <a:cs typeface="Arial"/>
                <a:sym typeface="Arial"/>
              </a:rPr>
              <a:t> select the file format - see </a:t>
            </a:r>
            <a:r>
              <a:rPr lang="en-GB">
                <a:latin typeface="Arial"/>
                <a:ea typeface="Arial"/>
                <a:cs typeface="Arial"/>
                <a:sym typeface="Arial"/>
              </a:rPr>
              <a:t>next</a:t>
            </a:r>
            <a:r>
              <a:rPr lang="en-GB">
                <a:latin typeface="Arial"/>
                <a:ea typeface="Arial"/>
                <a:cs typeface="Arial"/>
                <a:sym typeface="Arial"/>
              </a:rPr>
              <a:t> slides for details on each option</a:t>
            </a:r>
            <a:endParaRPr>
              <a:latin typeface="Arial"/>
              <a:ea typeface="Arial"/>
              <a:cs typeface="Arial"/>
              <a:sym typeface="Arial"/>
            </a:endParaRPr>
          </a:p>
        </p:txBody>
      </p:sp>
      <p:pic>
        <p:nvPicPr>
          <p:cNvPr id="550" name="Google Shape;550;g3703edf5d3c_0_610"/>
          <p:cNvPicPr preferRelativeResize="0"/>
          <p:nvPr/>
        </p:nvPicPr>
        <p:blipFill>
          <a:blip r:embed="rId3">
            <a:alphaModFix/>
          </a:blip>
          <a:stretch>
            <a:fillRect/>
          </a:stretch>
        </p:blipFill>
        <p:spPr>
          <a:xfrm>
            <a:off x="5227125" y="913275"/>
            <a:ext cx="3048000" cy="3543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g3703edf5d3c_0_619"/>
          <p:cNvSpPr txBox="1"/>
          <p:nvPr>
            <p:ph idx="4294967295" type="title"/>
          </p:nvPr>
        </p:nvSpPr>
        <p:spPr>
          <a:xfrm>
            <a:off x="317800" y="372125"/>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Downloads - </a:t>
            </a:r>
            <a:r>
              <a:rPr b="1" lang="en-GB">
                <a:latin typeface="Arial"/>
                <a:ea typeface="Arial"/>
                <a:cs typeface="Arial"/>
                <a:sym typeface="Arial"/>
              </a:rPr>
              <a:t>downloading</a:t>
            </a:r>
            <a:r>
              <a:rPr b="1" lang="en-GB">
                <a:latin typeface="Arial"/>
                <a:ea typeface="Arial"/>
                <a:cs typeface="Arial"/>
                <a:sym typeface="Arial"/>
              </a:rPr>
              <a:t> an image</a:t>
            </a:r>
            <a:endParaRPr b="1">
              <a:latin typeface="Arial"/>
              <a:ea typeface="Arial"/>
              <a:cs typeface="Arial"/>
              <a:sym typeface="Arial"/>
            </a:endParaRPr>
          </a:p>
        </p:txBody>
      </p:sp>
      <p:sp>
        <p:nvSpPr>
          <p:cNvPr id="556" name="Google Shape;556;g3703edf5d3c_0_619"/>
          <p:cNvSpPr txBox="1"/>
          <p:nvPr>
            <p:ph idx="4294967295" type="body"/>
          </p:nvPr>
        </p:nvSpPr>
        <p:spPr>
          <a:xfrm>
            <a:off x="385125" y="1415250"/>
            <a:ext cx="4292100" cy="2697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None/>
            </a:pPr>
            <a:r>
              <a:rPr lang="en-GB">
                <a:latin typeface="Arial"/>
                <a:ea typeface="Arial"/>
                <a:cs typeface="Arial"/>
                <a:sym typeface="Arial"/>
              </a:rPr>
              <a:t>Selecting </a:t>
            </a:r>
            <a:r>
              <a:rPr b="1" lang="en-GB">
                <a:latin typeface="Arial"/>
                <a:ea typeface="Arial"/>
                <a:cs typeface="Arial"/>
                <a:sym typeface="Arial"/>
              </a:rPr>
              <a:t>image </a:t>
            </a:r>
            <a:r>
              <a:rPr lang="en-GB">
                <a:latin typeface="Arial"/>
                <a:ea typeface="Arial"/>
                <a:cs typeface="Arial"/>
                <a:sym typeface="Arial"/>
              </a:rPr>
              <a:t>will automatically download the dashboard page you’re viewing - this will appear in your downloads.</a:t>
            </a:r>
            <a:endParaRPr>
              <a:latin typeface="Arial"/>
              <a:ea typeface="Arial"/>
              <a:cs typeface="Arial"/>
              <a:sym typeface="Arial"/>
            </a:endParaRPr>
          </a:p>
          <a:p>
            <a:pPr indent="0" lvl="0" marL="0" rtl="0" algn="l">
              <a:lnSpc>
                <a:spcPct val="115000"/>
              </a:lnSpc>
              <a:spcBef>
                <a:spcPts val="1000"/>
              </a:spcBef>
              <a:spcAft>
                <a:spcPts val="0"/>
              </a:spcAft>
              <a:buNone/>
            </a:pPr>
            <a:r>
              <a:rPr lang="en-GB">
                <a:latin typeface="Arial"/>
                <a:ea typeface="Arial"/>
                <a:cs typeface="Arial"/>
                <a:sym typeface="Arial"/>
              </a:rPr>
              <a:t>To do this, click the </a:t>
            </a:r>
            <a:r>
              <a:rPr b="1" lang="en-GB">
                <a:latin typeface="Arial"/>
                <a:ea typeface="Arial"/>
                <a:cs typeface="Arial"/>
                <a:sym typeface="Arial"/>
              </a:rPr>
              <a:t>image button</a:t>
            </a:r>
            <a:endParaRPr b="1">
              <a:latin typeface="Arial"/>
              <a:ea typeface="Arial"/>
              <a:cs typeface="Arial"/>
              <a:sym typeface="Arial"/>
            </a:endParaRPr>
          </a:p>
          <a:p>
            <a:pPr indent="0" lvl="0" marL="0" rtl="0" algn="l">
              <a:lnSpc>
                <a:spcPct val="115000"/>
              </a:lnSpc>
              <a:spcBef>
                <a:spcPts val="1000"/>
              </a:spcBef>
              <a:spcAft>
                <a:spcPts val="1000"/>
              </a:spcAft>
              <a:buNone/>
            </a:pPr>
            <a:r>
              <a:t/>
            </a:r>
            <a:endParaRPr>
              <a:latin typeface="Arial"/>
              <a:ea typeface="Arial"/>
              <a:cs typeface="Arial"/>
              <a:sym typeface="Arial"/>
            </a:endParaRPr>
          </a:p>
        </p:txBody>
      </p:sp>
      <p:pic>
        <p:nvPicPr>
          <p:cNvPr id="557" name="Google Shape;557;g3703edf5d3c_0_619"/>
          <p:cNvPicPr preferRelativeResize="0"/>
          <p:nvPr/>
        </p:nvPicPr>
        <p:blipFill>
          <a:blip r:embed="rId3">
            <a:alphaModFix/>
          </a:blip>
          <a:stretch>
            <a:fillRect/>
          </a:stretch>
        </p:blipFill>
        <p:spPr>
          <a:xfrm>
            <a:off x="5227125" y="913275"/>
            <a:ext cx="3048000" cy="3543300"/>
          </a:xfrm>
          <a:prstGeom prst="rect">
            <a:avLst/>
          </a:prstGeom>
          <a:noFill/>
          <a:ln>
            <a:noFill/>
          </a:ln>
        </p:spPr>
      </p:pic>
      <p:sp>
        <p:nvSpPr>
          <p:cNvPr id="558" name="Google Shape;558;g3703edf5d3c_0_619"/>
          <p:cNvSpPr/>
          <p:nvPr/>
        </p:nvSpPr>
        <p:spPr>
          <a:xfrm>
            <a:off x="6225225" y="1638025"/>
            <a:ext cx="1051800" cy="5628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cxnSp>
        <p:nvCxnSpPr>
          <p:cNvPr id="559" name="Google Shape;559;g3703edf5d3c_0_619"/>
          <p:cNvCxnSpPr/>
          <p:nvPr/>
        </p:nvCxnSpPr>
        <p:spPr>
          <a:xfrm flipH="1" rot="10800000">
            <a:off x="4035075" y="1864425"/>
            <a:ext cx="1914600" cy="1131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g3703edf5d3c_0_627"/>
          <p:cNvSpPr txBox="1"/>
          <p:nvPr>
            <p:ph idx="4294967295" type="title"/>
          </p:nvPr>
        </p:nvSpPr>
        <p:spPr>
          <a:xfrm>
            <a:off x="317800" y="372125"/>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Downloads - downloading a PDF</a:t>
            </a:r>
            <a:endParaRPr b="1">
              <a:latin typeface="Arial"/>
              <a:ea typeface="Arial"/>
              <a:cs typeface="Arial"/>
              <a:sym typeface="Arial"/>
            </a:endParaRPr>
          </a:p>
        </p:txBody>
      </p:sp>
      <p:sp>
        <p:nvSpPr>
          <p:cNvPr id="565" name="Google Shape;565;g3703edf5d3c_0_627"/>
          <p:cNvSpPr txBox="1"/>
          <p:nvPr>
            <p:ph idx="4294967295" type="body"/>
          </p:nvPr>
        </p:nvSpPr>
        <p:spPr>
          <a:xfrm>
            <a:off x="391225" y="1066650"/>
            <a:ext cx="5374800" cy="347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None/>
            </a:pPr>
            <a:r>
              <a:rPr lang="en-GB">
                <a:latin typeface="Arial"/>
                <a:ea typeface="Arial"/>
                <a:cs typeface="Arial"/>
                <a:sym typeface="Arial"/>
              </a:rPr>
              <a:t>Select </a:t>
            </a:r>
            <a:r>
              <a:rPr b="1" lang="en-GB">
                <a:latin typeface="Arial"/>
                <a:ea typeface="Arial"/>
                <a:cs typeface="Arial"/>
                <a:sym typeface="Arial"/>
              </a:rPr>
              <a:t>PDF </a:t>
            </a:r>
            <a:r>
              <a:rPr lang="en-GB">
                <a:latin typeface="Arial"/>
                <a:ea typeface="Arial"/>
                <a:cs typeface="Arial"/>
                <a:sym typeface="Arial"/>
              </a:rPr>
              <a:t>to download a PDF of the entire dashboard.</a:t>
            </a:r>
            <a:endParaRPr>
              <a:latin typeface="Arial"/>
              <a:ea typeface="Arial"/>
              <a:cs typeface="Arial"/>
              <a:sym typeface="Arial"/>
            </a:endParaRPr>
          </a:p>
          <a:p>
            <a:pPr indent="0" lvl="0" marL="0" rtl="0" algn="l">
              <a:lnSpc>
                <a:spcPct val="115000"/>
              </a:lnSpc>
              <a:spcBef>
                <a:spcPts val="1000"/>
              </a:spcBef>
              <a:spcAft>
                <a:spcPts val="0"/>
              </a:spcAft>
              <a:buNone/>
            </a:pPr>
            <a:r>
              <a:rPr lang="en-GB">
                <a:latin typeface="Arial"/>
                <a:ea typeface="Arial"/>
                <a:cs typeface="Arial"/>
                <a:sym typeface="Arial"/>
              </a:rPr>
              <a:t>This will open a second pop up box.</a:t>
            </a:r>
            <a:endParaRPr>
              <a:latin typeface="Arial"/>
              <a:ea typeface="Arial"/>
              <a:cs typeface="Arial"/>
              <a:sym typeface="Arial"/>
            </a:endParaRPr>
          </a:p>
          <a:p>
            <a:pPr indent="0" lvl="0" marL="0" rtl="0" algn="l">
              <a:lnSpc>
                <a:spcPct val="115000"/>
              </a:lnSpc>
              <a:spcBef>
                <a:spcPts val="1000"/>
              </a:spcBef>
              <a:spcAft>
                <a:spcPts val="0"/>
              </a:spcAft>
              <a:buNone/>
            </a:pPr>
            <a:r>
              <a:rPr b="1" lang="en-GB">
                <a:solidFill>
                  <a:srgbClr val="81312F"/>
                </a:solidFill>
                <a:latin typeface="Arial"/>
                <a:ea typeface="Arial"/>
                <a:cs typeface="Arial"/>
                <a:sym typeface="Arial"/>
              </a:rPr>
              <a:t>Make sure the Include dropdown is always ‘This Story’.</a:t>
            </a:r>
            <a:endParaRPr b="1">
              <a:solidFill>
                <a:srgbClr val="81312F"/>
              </a:solidFill>
              <a:latin typeface="Arial"/>
              <a:ea typeface="Arial"/>
              <a:cs typeface="Arial"/>
              <a:sym typeface="Arial"/>
            </a:endParaRPr>
          </a:p>
          <a:p>
            <a:pPr indent="0" lvl="0" marL="0" rtl="0" algn="l">
              <a:lnSpc>
                <a:spcPct val="115000"/>
              </a:lnSpc>
              <a:spcBef>
                <a:spcPts val="1000"/>
              </a:spcBef>
              <a:spcAft>
                <a:spcPts val="0"/>
              </a:spcAft>
              <a:buNone/>
            </a:pPr>
            <a:r>
              <a:rPr lang="en-GB">
                <a:latin typeface="Arial"/>
                <a:ea typeface="Arial"/>
                <a:cs typeface="Arial"/>
                <a:sym typeface="Arial"/>
              </a:rPr>
              <a:t>Other </a:t>
            </a:r>
            <a:r>
              <a:rPr lang="en-GB">
                <a:latin typeface="Arial"/>
                <a:ea typeface="Arial"/>
                <a:cs typeface="Arial"/>
                <a:sym typeface="Arial"/>
              </a:rPr>
              <a:t>fields can be changed but we recommend leaving these</a:t>
            </a:r>
            <a:r>
              <a:rPr b="1" lang="en-GB">
                <a:latin typeface="Arial"/>
                <a:ea typeface="Arial"/>
                <a:cs typeface="Arial"/>
                <a:sym typeface="Arial"/>
              </a:rPr>
              <a:t> </a:t>
            </a:r>
            <a:r>
              <a:rPr lang="en-GB">
                <a:latin typeface="Arial"/>
                <a:ea typeface="Arial"/>
                <a:cs typeface="Arial"/>
                <a:sym typeface="Arial"/>
              </a:rPr>
              <a:t>as </a:t>
            </a:r>
            <a:r>
              <a:rPr b="1" lang="en-GB">
                <a:latin typeface="Arial"/>
                <a:ea typeface="Arial"/>
                <a:cs typeface="Arial"/>
                <a:sym typeface="Arial"/>
              </a:rPr>
              <a:t>the default options.</a:t>
            </a:r>
            <a:endParaRPr b="1">
              <a:latin typeface="Arial"/>
              <a:ea typeface="Arial"/>
              <a:cs typeface="Arial"/>
              <a:sym typeface="Arial"/>
            </a:endParaRPr>
          </a:p>
          <a:p>
            <a:pPr indent="0" lvl="0" marL="0" rtl="0" algn="l">
              <a:spcBef>
                <a:spcPts val="1000"/>
              </a:spcBef>
              <a:spcAft>
                <a:spcPts val="1000"/>
              </a:spcAft>
              <a:buNone/>
            </a:pPr>
            <a:r>
              <a:rPr lang="en-GB">
                <a:latin typeface="Arial"/>
                <a:ea typeface="Arial"/>
                <a:cs typeface="Arial"/>
                <a:sym typeface="Arial"/>
              </a:rPr>
              <a:t>To download, click the blue </a:t>
            </a:r>
            <a:r>
              <a:rPr b="1" lang="en-GB">
                <a:latin typeface="Arial"/>
                <a:ea typeface="Arial"/>
                <a:cs typeface="Arial"/>
                <a:sym typeface="Arial"/>
              </a:rPr>
              <a:t>download </a:t>
            </a:r>
            <a:r>
              <a:rPr lang="en-GB">
                <a:latin typeface="Arial"/>
                <a:ea typeface="Arial"/>
                <a:cs typeface="Arial"/>
                <a:sym typeface="Arial"/>
              </a:rPr>
              <a:t>box</a:t>
            </a:r>
            <a:endParaRPr b="1">
              <a:latin typeface="Arial"/>
              <a:ea typeface="Arial"/>
              <a:cs typeface="Arial"/>
              <a:sym typeface="Arial"/>
            </a:endParaRPr>
          </a:p>
        </p:txBody>
      </p:sp>
      <p:pic>
        <p:nvPicPr>
          <p:cNvPr id="566" name="Google Shape;566;g3703edf5d3c_0_627"/>
          <p:cNvPicPr preferRelativeResize="0"/>
          <p:nvPr/>
        </p:nvPicPr>
        <p:blipFill>
          <a:blip r:embed="rId3">
            <a:alphaModFix/>
          </a:blip>
          <a:stretch>
            <a:fillRect/>
          </a:stretch>
        </p:blipFill>
        <p:spPr>
          <a:xfrm>
            <a:off x="6361763" y="404599"/>
            <a:ext cx="1701300" cy="1977750"/>
          </a:xfrm>
          <a:prstGeom prst="rect">
            <a:avLst/>
          </a:prstGeom>
          <a:noFill/>
          <a:ln>
            <a:noFill/>
          </a:ln>
        </p:spPr>
      </p:pic>
      <p:sp>
        <p:nvSpPr>
          <p:cNvPr id="567" name="Google Shape;567;g3703edf5d3c_0_627"/>
          <p:cNvSpPr/>
          <p:nvPr/>
        </p:nvSpPr>
        <p:spPr>
          <a:xfrm>
            <a:off x="6808775" y="1393350"/>
            <a:ext cx="807300" cy="4161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pic>
        <p:nvPicPr>
          <p:cNvPr id="568" name="Google Shape;568;g3703edf5d3c_0_627"/>
          <p:cNvPicPr preferRelativeResize="0"/>
          <p:nvPr/>
        </p:nvPicPr>
        <p:blipFill>
          <a:blip r:embed="rId4">
            <a:alphaModFix/>
          </a:blip>
          <a:stretch>
            <a:fillRect/>
          </a:stretch>
        </p:blipFill>
        <p:spPr>
          <a:xfrm>
            <a:off x="6083375" y="2812299"/>
            <a:ext cx="2135775" cy="1593950"/>
          </a:xfrm>
          <a:prstGeom prst="rect">
            <a:avLst/>
          </a:prstGeom>
          <a:noFill/>
          <a:ln>
            <a:noFill/>
          </a:ln>
        </p:spPr>
      </p:pic>
      <p:cxnSp>
        <p:nvCxnSpPr>
          <p:cNvPr id="569" name="Google Shape;569;g3703edf5d3c_0_627"/>
          <p:cNvCxnSpPr/>
          <p:nvPr/>
        </p:nvCxnSpPr>
        <p:spPr>
          <a:xfrm>
            <a:off x="5013625" y="1375000"/>
            <a:ext cx="1669800" cy="250800"/>
          </a:xfrm>
          <a:prstGeom prst="straightConnector1">
            <a:avLst/>
          </a:prstGeom>
          <a:noFill/>
          <a:ln cap="flat" cmpd="sng" w="9525">
            <a:solidFill>
              <a:schemeClr val="dk2"/>
            </a:solidFill>
            <a:prstDash val="solid"/>
            <a:round/>
            <a:headEnd len="med" w="med" type="none"/>
            <a:tailEnd len="med" w="med" type="triangle"/>
          </a:ln>
        </p:spPr>
      </p:cxnSp>
      <p:cxnSp>
        <p:nvCxnSpPr>
          <p:cNvPr id="570" name="Google Shape;570;g3703edf5d3c_0_627"/>
          <p:cNvCxnSpPr/>
          <p:nvPr/>
        </p:nvCxnSpPr>
        <p:spPr>
          <a:xfrm>
            <a:off x="5154300" y="2585975"/>
            <a:ext cx="942000" cy="605400"/>
          </a:xfrm>
          <a:prstGeom prst="straightConnector1">
            <a:avLst/>
          </a:prstGeom>
          <a:noFill/>
          <a:ln cap="flat" cmpd="sng" w="9525">
            <a:solidFill>
              <a:schemeClr val="dk2"/>
            </a:solidFill>
            <a:prstDash val="solid"/>
            <a:round/>
            <a:headEnd len="med" w="med" type="none"/>
            <a:tailEnd len="med" w="med" type="triangle"/>
          </a:ln>
        </p:spPr>
      </p:cxnSp>
      <p:sp>
        <p:nvSpPr>
          <p:cNvPr id="571" name="Google Shape;571;g3703edf5d3c_0_627"/>
          <p:cNvSpPr/>
          <p:nvPr/>
        </p:nvSpPr>
        <p:spPr>
          <a:xfrm>
            <a:off x="5952050" y="2989100"/>
            <a:ext cx="807300" cy="4161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572" name="Google Shape;572;g3703edf5d3c_0_627"/>
          <p:cNvSpPr/>
          <p:nvPr/>
        </p:nvSpPr>
        <p:spPr>
          <a:xfrm>
            <a:off x="7411850" y="4052775"/>
            <a:ext cx="807300" cy="4161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pic>
        <p:nvPicPr>
          <p:cNvPr id="577" name="Google Shape;577;g3703edf5d3c_0_638"/>
          <p:cNvPicPr preferRelativeResize="0"/>
          <p:nvPr/>
        </p:nvPicPr>
        <p:blipFill>
          <a:blip r:embed="rId3">
            <a:alphaModFix/>
          </a:blip>
          <a:stretch>
            <a:fillRect/>
          </a:stretch>
        </p:blipFill>
        <p:spPr>
          <a:xfrm>
            <a:off x="5516325" y="3056150"/>
            <a:ext cx="3115000" cy="1372450"/>
          </a:xfrm>
          <a:prstGeom prst="rect">
            <a:avLst/>
          </a:prstGeom>
          <a:noFill/>
          <a:ln>
            <a:noFill/>
          </a:ln>
        </p:spPr>
      </p:pic>
      <p:sp>
        <p:nvSpPr>
          <p:cNvPr id="578" name="Google Shape;578;g3703edf5d3c_0_638"/>
          <p:cNvSpPr txBox="1"/>
          <p:nvPr>
            <p:ph idx="4294967295" type="title"/>
          </p:nvPr>
        </p:nvSpPr>
        <p:spPr>
          <a:xfrm>
            <a:off x="317800" y="372125"/>
            <a:ext cx="5919000" cy="755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85714"/>
              <a:buNone/>
            </a:pPr>
            <a:r>
              <a:rPr b="1" lang="en-GB">
                <a:latin typeface="Arial"/>
                <a:ea typeface="Arial"/>
                <a:cs typeface="Arial"/>
                <a:sym typeface="Arial"/>
              </a:rPr>
              <a:t>Downloads - downloading a powerpoint</a:t>
            </a:r>
            <a:endParaRPr b="1">
              <a:latin typeface="Arial"/>
              <a:ea typeface="Arial"/>
              <a:cs typeface="Arial"/>
              <a:sym typeface="Arial"/>
            </a:endParaRPr>
          </a:p>
        </p:txBody>
      </p:sp>
      <p:sp>
        <p:nvSpPr>
          <p:cNvPr id="579" name="Google Shape;579;g3703edf5d3c_0_638"/>
          <p:cNvSpPr txBox="1"/>
          <p:nvPr>
            <p:ph idx="4294967295" type="body"/>
          </p:nvPr>
        </p:nvSpPr>
        <p:spPr>
          <a:xfrm>
            <a:off x="317800" y="1451975"/>
            <a:ext cx="5001600" cy="347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None/>
            </a:pPr>
            <a:r>
              <a:rPr lang="en-GB">
                <a:latin typeface="Arial"/>
                <a:ea typeface="Arial"/>
                <a:cs typeface="Arial"/>
                <a:sym typeface="Arial"/>
              </a:rPr>
              <a:t>Select </a:t>
            </a:r>
            <a:r>
              <a:rPr b="1" lang="en-GB">
                <a:latin typeface="Arial"/>
                <a:ea typeface="Arial"/>
                <a:cs typeface="Arial"/>
                <a:sym typeface="Arial"/>
              </a:rPr>
              <a:t>PowerPoint </a:t>
            </a:r>
            <a:r>
              <a:rPr lang="en-GB">
                <a:latin typeface="Arial"/>
                <a:ea typeface="Arial"/>
                <a:cs typeface="Arial"/>
                <a:sym typeface="Arial"/>
              </a:rPr>
              <a:t>to download a powerpoint (slide pack) of the entire dashboard.</a:t>
            </a:r>
            <a:endParaRPr>
              <a:latin typeface="Arial"/>
              <a:ea typeface="Arial"/>
              <a:cs typeface="Arial"/>
              <a:sym typeface="Arial"/>
            </a:endParaRPr>
          </a:p>
          <a:p>
            <a:pPr indent="0" lvl="0" marL="0" rtl="0" algn="l">
              <a:lnSpc>
                <a:spcPct val="115000"/>
              </a:lnSpc>
              <a:spcBef>
                <a:spcPts val="1000"/>
              </a:spcBef>
              <a:spcAft>
                <a:spcPts val="0"/>
              </a:spcAft>
              <a:buNone/>
            </a:pPr>
            <a:r>
              <a:t/>
            </a:r>
            <a:endParaRPr>
              <a:latin typeface="Arial"/>
              <a:ea typeface="Arial"/>
              <a:cs typeface="Arial"/>
              <a:sym typeface="Arial"/>
            </a:endParaRPr>
          </a:p>
          <a:p>
            <a:pPr indent="0" lvl="0" marL="0" rtl="0" algn="l">
              <a:lnSpc>
                <a:spcPct val="115000"/>
              </a:lnSpc>
              <a:spcBef>
                <a:spcPts val="1000"/>
              </a:spcBef>
              <a:spcAft>
                <a:spcPts val="0"/>
              </a:spcAft>
              <a:buNone/>
            </a:pPr>
            <a:r>
              <a:rPr lang="en-GB">
                <a:latin typeface="Arial"/>
                <a:ea typeface="Arial"/>
                <a:cs typeface="Arial"/>
                <a:sym typeface="Arial"/>
              </a:rPr>
              <a:t>This will open a second pop up box.</a:t>
            </a:r>
            <a:endParaRPr>
              <a:latin typeface="Arial"/>
              <a:ea typeface="Arial"/>
              <a:cs typeface="Arial"/>
              <a:sym typeface="Arial"/>
            </a:endParaRPr>
          </a:p>
          <a:p>
            <a:pPr indent="0" lvl="0" marL="0" rtl="0" algn="l">
              <a:lnSpc>
                <a:spcPct val="115000"/>
              </a:lnSpc>
              <a:spcBef>
                <a:spcPts val="1000"/>
              </a:spcBef>
              <a:spcAft>
                <a:spcPts val="0"/>
              </a:spcAft>
              <a:buNone/>
            </a:pPr>
            <a:r>
              <a:rPr b="1" lang="en-GB">
                <a:solidFill>
                  <a:srgbClr val="81312F"/>
                </a:solidFill>
                <a:latin typeface="Arial"/>
                <a:ea typeface="Arial"/>
                <a:cs typeface="Arial"/>
                <a:sym typeface="Arial"/>
              </a:rPr>
              <a:t>Make sure the Include dropdown is always ‘This Story’.</a:t>
            </a:r>
            <a:endParaRPr b="1">
              <a:solidFill>
                <a:srgbClr val="81312F"/>
              </a:solidFill>
              <a:latin typeface="Arial"/>
              <a:ea typeface="Arial"/>
              <a:cs typeface="Arial"/>
              <a:sym typeface="Arial"/>
            </a:endParaRPr>
          </a:p>
          <a:p>
            <a:pPr indent="0" lvl="0" marL="0" rtl="0" algn="l">
              <a:lnSpc>
                <a:spcPct val="115000"/>
              </a:lnSpc>
              <a:spcBef>
                <a:spcPts val="1000"/>
              </a:spcBef>
              <a:spcAft>
                <a:spcPts val="1000"/>
              </a:spcAft>
              <a:buNone/>
            </a:pPr>
            <a:r>
              <a:rPr lang="en-GB">
                <a:latin typeface="Arial"/>
                <a:ea typeface="Arial"/>
                <a:cs typeface="Arial"/>
                <a:sym typeface="Arial"/>
              </a:rPr>
              <a:t>To download, click the blue </a:t>
            </a:r>
            <a:r>
              <a:rPr b="1" lang="en-GB">
                <a:latin typeface="Arial"/>
                <a:ea typeface="Arial"/>
                <a:cs typeface="Arial"/>
                <a:sym typeface="Arial"/>
              </a:rPr>
              <a:t>download </a:t>
            </a:r>
            <a:r>
              <a:rPr lang="en-GB">
                <a:latin typeface="Arial"/>
                <a:ea typeface="Arial"/>
                <a:cs typeface="Arial"/>
                <a:sym typeface="Arial"/>
              </a:rPr>
              <a:t>box</a:t>
            </a:r>
            <a:endParaRPr>
              <a:latin typeface="Arial"/>
              <a:ea typeface="Arial"/>
              <a:cs typeface="Arial"/>
              <a:sym typeface="Arial"/>
            </a:endParaRPr>
          </a:p>
        </p:txBody>
      </p:sp>
      <p:pic>
        <p:nvPicPr>
          <p:cNvPr id="580" name="Google Shape;580;g3703edf5d3c_0_638"/>
          <p:cNvPicPr preferRelativeResize="0"/>
          <p:nvPr/>
        </p:nvPicPr>
        <p:blipFill>
          <a:blip r:embed="rId4">
            <a:alphaModFix/>
          </a:blip>
          <a:stretch>
            <a:fillRect/>
          </a:stretch>
        </p:blipFill>
        <p:spPr>
          <a:xfrm>
            <a:off x="6361763" y="404599"/>
            <a:ext cx="1701300" cy="1977750"/>
          </a:xfrm>
          <a:prstGeom prst="rect">
            <a:avLst/>
          </a:prstGeom>
          <a:noFill/>
          <a:ln>
            <a:noFill/>
          </a:ln>
        </p:spPr>
      </p:pic>
      <p:sp>
        <p:nvSpPr>
          <p:cNvPr id="581" name="Google Shape;581;g3703edf5d3c_0_638"/>
          <p:cNvSpPr/>
          <p:nvPr/>
        </p:nvSpPr>
        <p:spPr>
          <a:xfrm>
            <a:off x="6808775" y="1625800"/>
            <a:ext cx="807300" cy="4161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cxnSp>
        <p:nvCxnSpPr>
          <p:cNvPr id="582" name="Google Shape;582;g3703edf5d3c_0_638"/>
          <p:cNvCxnSpPr/>
          <p:nvPr/>
        </p:nvCxnSpPr>
        <p:spPr>
          <a:xfrm flipH="1" rot="10800000">
            <a:off x="4420375" y="1833700"/>
            <a:ext cx="1975500" cy="110100"/>
          </a:xfrm>
          <a:prstGeom prst="straightConnector1">
            <a:avLst/>
          </a:prstGeom>
          <a:noFill/>
          <a:ln cap="flat" cmpd="sng" w="9525">
            <a:solidFill>
              <a:schemeClr val="dk2"/>
            </a:solidFill>
            <a:prstDash val="solid"/>
            <a:round/>
            <a:headEnd len="med" w="med" type="none"/>
            <a:tailEnd len="med" w="med" type="triangle"/>
          </a:ln>
        </p:spPr>
      </p:cxnSp>
      <p:cxnSp>
        <p:nvCxnSpPr>
          <p:cNvPr id="583" name="Google Shape;583;g3703edf5d3c_0_638"/>
          <p:cNvCxnSpPr>
            <a:endCxn id="577" idx="1"/>
          </p:cNvCxnSpPr>
          <p:nvPr/>
        </p:nvCxnSpPr>
        <p:spPr>
          <a:xfrm>
            <a:off x="4100925" y="3527875"/>
            <a:ext cx="1415400" cy="214500"/>
          </a:xfrm>
          <a:prstGeom prst="straightConnector1">
            <a:avLst/>
          </a:prstGeom>
          <a:noFill/>
          <a:ln cap="flat" cmpd="sng" w="9525">
            <a:solidFill>
              <a:schemeClr val="dk2"/>
            </a:solidFill>
            <a:prstDash val="solid"/>
            <a:round/>
            <a:headEnd len="med" w="med" type="none"/>
            <a:tailEnd len="med" w="med" type="triangle"/>
          </a:ln>
        </p:spPr>
      </p:cxnSp>
      <p:sp>
        <p:nvSpPr>
          <p:cNvPr id="584" name="Google Shape;584;g3703edf5d3c_0_638"/>
          <p:cNvSpPr/>
          <p:nvPr/>
        </p:nvSpPr>
        <p:spPr>
          <a:xfrm>
            <a:off x="5487250" y="3427075"/>
            <a:ext cx="807300" cy="4161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585" name="Google Shape;585;g3703edf5d3c_0_638"/>
          <p:cNvSpPr/>
          <p:nvPr/>
        </p:nvSpPr>
        <p:spPr>
          <a:xfrm>
            <a:off x="7670125" y="4107825"/>
            <a:ext cx="807300" cy="4161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D52"/>
        </a:solidFill>
      </p:bgPr>
    </p:bg>
    <p:spTree>
      <p:nvGrpSpPr>
        <p:cNvPr id="589" name="Shape 589"/>
        <p:cNvGrpSpPr/>
        <p:nvPr/>
      </p:nvGrpSpPr>
      <p:grpSpPr>
        <a:xfrm>
          <a:off x="0" y="0"/>
          <a:ext cx="0" cy="0"/>
          <a:chOff x="0" y="0"/>
          <a:chExt cx="0" cy="0"/>
        </a:xfrm>
      </p:grpSpPr>
      <p:pic>
        <p:nvPicPr>
          <p:cNvPr id="590" name="Google Shape;590;g3703edf5d3c_0_654"/>
          <p:cNvPicPr preferRelativeResize="0"/>
          <p:nvPr/>
        </p:nvPicPr>
        <p:blipFill rotWithShape="1">
          <a:blip r:embed="rId3">
            <a:alphaModFix/>
          </a:blip>
          <a:srcRect b="14757" l="5573" r="4965" t="17578"/>
          <a:stretch/>
        </p:blipFill>
        <p:spPr>
          <a:xfrm>
            <a:off x="-14100" y="138567"/>
            <a:ext cx="1274026" cy="287733"/>
          </a:xfrm>
          <a:prstGeom prst="rect">
            <a:avLst/>
          </a:prstGeom>
          <a:noFill/>
          <a:ln>
            <a:noFill/>
          </a:ln>
        </p:spPr>
      </p:pic>
      <p:sp>
        <p:nvSpPr>
          <p:cNvPr id="591" name="Google Shape;591;g3703edf5d3c_0_654"/>
          <p:cNvSpPr txBox="1"/>
          <p:nvPr>
            <p:ph type="ctrTitle"/>
          </p:nvPr>
        </p:nvSpPr>
        <p:spPr>
          <a:xfrm>
            <a:off x="311575"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3600"/>
              <a:buNone/>
            </a:pPr>
            <a:r>
              <a:rPr lang="en-GB">
                <a:latin typeface="Arial"/>
                <a:ea typeface="Arial"/>
                <a:cs typeface="Arial"/>
                <a:sym typeface="Arial"/>
              </a:rPr>
              <a:t>Sharing</a:t>
            </a:r>
            <a:endParaRPr>
              <a:latin typeface="Arial"/>
              <a:ea typeface="Arial"/>
              <a:cs typeface="Arial"/>
              <a:sym typeface="Arial"/>
            </a:endParaRPr>
          </a:p>
        </p:txBody>
      </p:sp>
      <p:sp>
        <p:nvSpPr>
          <p:cNvPr id="592" name="Google Shape;592;g3703edf5d3c_0_65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pic>
        <p:nvPicPr>
          <p:cNvPr id="597" name="Google Shape;597;g3703edf5d3c_0_660"/>
          <p:cNvPicPr preferRelativeResize="0"/>
          <p:nvPr/>
        </p:nvPicPr>
        <p:blipFill>
          <a:blip r:embed="rId3">
            <a:alphaModFix/>
          </a:blip>
          <a:stretch>
            <a:fillRect/>
          </a:stretch>
        </p:blipFill>
        <p:spPr>
          <a:xfrm>
            <a:off x="301000" y="1008063"/>
            <a:ext cx="4993851" cy="3678725"/>
          </a:xfrm>
          <a:prstGeom prst="rect">
            <a:avLst/>
          </a:prstGeom>
          <a:noFill/>
          <a:ln>
            <a:noFill/>
          </a:ln>
        </p:spPr>
      </p:pic>
      <p:sp>
        <p:nvSpPr>
          <p:cNvPr id="598" name="Google Shape;598;g3703edf5d3c_0_660"/>
          <p:cNvSpPr txBox="1"/>
          <p:nvPr>
            <p:ph idx="4294967295" type="title"/>
          </p:nvPr>
        </p:nvSpPr>
        <p:spPr>
          <a:xfrm>
            <a:off x="423388" y="213100"/>
            <a:ext cx="44217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Sharing - step 1</a:t>
            </a:r>
            <a:endParaRPr b="1">
              <a:latin typeface="Arial"/>
              <a:ea typeface="Arial"/>
              <a:cs typeface="Arial"/>
              <a:sym typeface="Arial"/>
            </a:endParaRPr>
          </a:p>
        </p:txBody>
      </p:sp>
      <p:sp>
        <p:nvSpPr>
          <p:cNvPr id="599" name="Google Shape;599;g3703edf5d3c_0_660"/>
          <p:cNvSpPr/>
          <p:nvPr/>
        </p:nvSpPr>
        <p:spPr>
          <a:xfrm>
            <a:off x="4572000" y="907650"/>
            <a:ext cx="391500" cy="3423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600" name="Google Shape;600;g3703edf5d3c_0_660"/>
          <p:cNvSpPr txBox="1"/>
          <p:nvPr>
            <p:ph idx="4294967295" type="body"/>
          </p:nvPr>
        </p:nvSpPr>
        <p:spPr>
          <a:xfrm>
            <a:off x="5045450" y="1498625"/>
            <a:ext cx="3643800" cy="2697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None/>
            </a:pPr>
            <a:r>
              <a:rPr lang="en-GB">
                <a:latin typeface="Arial"/>
                <a:ea typeface="Arial"/>
                <a:cs typeface="Arial"/>
                <a:sym typeface="Arial"/>
              </a:rPr>
              <a:t>Select the icon at the top right hand corner of the dashboard</a:t>
            </a:r>
            <a:endParaRPr>
              <a:latin typeface="Arial"/>
              <a:ea typeface="Arial"/>
              <a:cs typeface="Arial"/>
              <a:sym typeface="Arial"/>
            </a:endParaRPr>
          </a:p>
          <a:p>
            <a:pPr indent="0" lvl="0" marL="0" rtl="0" algn="l">
              <a:lnSpc>
                <a:spcPct val="115000"/>
              </a:lnSpc>
              <a:spcBef>
                <a:spcPts val="1000"/>
              </a:spcBef>
              <a:spcAft>
                <a:spcPts val="0"/>
              </a:spcAft>
              <a:buNone/>
            </a:pPr>
            <a:r>
              <a:rPr b="1" lang="en-GB">
                <a:latin typeface="Arial"/>
                <a:ea typeface="Arial"/>
                <a:cs typeface="Arial"/>
                <a:sym typeface="Arial"/>
              </a:rPr>
              <a:t>Icon is three grey circles connected by grey lines</a:t>
            </a:r>
            <a:endParaRPr b="1">
              <a:latin typeface="Arial"/>
              <a:ea typeface="Arial"/>
              <a:cs typeface="Arial"/>
              <a:sym typeface="Arial"/>
            </a:endParaRPr>
          </a:p>
          <a:p>
            <a:pPr indent="0" lvl="0" marL="0" rtl="0" algn="l">
              <a:lnSpc>
                <a:spcPct val="115000"/>
              </a:lnSpc>
              <a:spcBef>
                <a:spcPts val="1000"/>
              </a:spcBef>
              <a:spcAft>
                <a:spcPts val="1000"/>
              </a:spcAft>
              <a:buNone/>
            </a:pPr>
            <a:r>
              <a:rPr lang="en-GB">
                <a:latin typeface="Arial"/>
                <a:ea typeface="Arial"/>
                <a:cs typeface="Arial"/>
                <a:sym typeface="Arial"/>
              </a:rPr>
              <a:t>(see red circle in image for location)</a:t>
            </a:r>
            <a:endParaRPr>
              <a:latin typeface="Arial"/>
              <a:ea typeface="Arial"/>
              <a:cs typeface="Arial"/>
              <a:sym typeface="Arial"/>
            </a:endParaRPr>
          </a:p>
        </p:txBody>
      </p:sp>
      <p:cxnSp>
        <p:nvCxnSpPr>
          <p:cNvPr id="601" name="Google Shape;601;g3703edf5d3c_0_660"/>
          <p:cNvCxnSpPr>
            <a:endCxn id="599" idx="4"/>
          </p:cNvCxnSpPr>
          <p:nvPr/>
        </p:nvCxnSpPr>
        <p:spPr>
          <a:xfrm rot="10800000">
            <a:off x="4767750" y="1249950"/>
            <a:ext cx="63900" cy="1052100"/>
          </a:xfrm>
          <a:prstGeom prst="straightConnector1">
            <a:avLst/>
          </a:prstGeom>
          <a:noFill/>
          <a:ln cap="flat" cmpd="sng" w="9525">
            <a:solidFill>
              <a:schemeClr val="dk2"/>
            </a:solidFill>
            <a:prstDash val="solid"/>
            <a:round/>
            <a:headEnd len="med" w="med" type="none"/>
            <a:tailEnd len="med" w="med" type="triangle"/>
          </a:ln>
        </p:spPr>
      </p:cxnSp>
      <p:pic>
        <p:nvPicPr>
          <p:cNvPr id="602" name="Google Shape;602;g3703edf5d3c_0_660"/>
          <p:cNvPicPr preferRelativeResize="0"/>
          <p:nvPr/>
        </p:nvPicPr>
        <p:blipFill>
          <a:blip r:embed="rId4">
            <a:alphaModFix/>
          </a:blip>
          <a:stretch>
            <a:fillRect/>
          </a:stretch>
        </p:blipFill>
        <p:spPr>
          <a:xfrm>
            <a:off x="4694975" y="2371725"/>
            <a:ext cx="390525" cy="400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g3703edf5d3c_0_669"/>
          <p:cNvSpPr txBox="1"/>
          <p:nvPr>
            <p:ph idx="4294967295" type="title"/>
          </p:nvPr>
        </p:nvSpPr>
        <p:spPr>
          <a:xfrm>
            <a:off x="423388" y="213100"/>
            <a:ext cx="44217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Sharing - step 2</a:t>
            </a:r>
            <a:endParaRPr b="1">
              <a:latin typeface="Arial"/>
              <a:ea typeface="Arial"/>
              <a:cs typeface="Arial"/>
              <a:sym typeface="Arial"/>
            </a:endParaRPr>
          </a:p>
        </p:txBody>
      </p:sp>
      <p:sp>
        <p:nvSpPr>
          <p:cNvPr id="608" name="Google Shape;608;g3703edf5d3c_0_669"/>
          <p:cNvSpPr txBox="1"/>
          <p:nvPr>
            <p:ph idx="4294967295" type="body"/>
          </p:nvPr>
        </p:nvSpPr>
        <p:spPr>
          <a:xfrm>
            <a:off x="268900" y="1119425"/>
            <a:ext cx="8096400" cy="97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None/>
            </a:pPr>
            <a:r>
              <a:rPr lang="en-GB" sz="1917">
                <a:latin typeface="Arial"/>
                <a:ea typeface="Arial"/>
                <a:cs typeface="Arial"/>
                <a:sym typeface="Arial"/>
              </a:rPr>
              <a:t>A pop up box will appear in the middle of your screen (see image below)</a:t>
            </a:r>
            <a:endParaRPr sz="1917">
              <a:latin typeface="Arial"/>
              <a:ea typeface="Arial"/>
              <a:cs typeface="Arial"/>
              <a:sym typeface="Arial"/>
            </a:endParaRPr>
          </a:p>
          <a:p>
            <a:pPr indent="0" lvl="0" marL="0" rtl="0" algn="l">
              <a:lnSpc>
                <a:spcPct val="115000"/>
              </a:lnSpc>
              <a:spcBef>
                <a:spcPts val="1000"/>
              </a:spcBef>
              <a:spcAft>
                <a:spcPts val="1000"/>
              </a:spcAft>
              <a:buNone/>
            </a:pPr>
            <a:r>
              <a:t/>
            </a:r>
            <a:endParaRPr>
              <a:latin typeface="Arial"/>
              <a:ea typeface="Arial"/>
              <a:cs typeface="Arial"/>
              <a:sym typeface="Arial"/>
            </a:endParaRPr>
          </a:p>
        </p:txBody>
      </p:sp>
      <p:pic>
        <p:nvPicPr>
          <p:cNvPr id="609" name="Google Shape;609;g3703edf5d3c_0_669"/>
          <p:cNvPicPr preferRelativeResize="0"/>
          <p:nvPr/>
        </p:nvPicPr>
        <p:blipFill>
          <a:blip r:embed="rId3">
            <a:alphaModFix/>
          </a:blip>
          <a:stretch>
            <a:fillRect/>
          </a:stretch>
        </p:blipFill>
        <p:spPr>
          <a:xfrm>
            <a:off x="2857424" y="1896300"/>
            <a:ext cx="3379400" cy="2401825"/>
          </a:xfrm>
          <a:prstGeom prst="rect">
            <a:avLst/>
          </a:prstGeom>
          <a:noFill/>
          <a:ln>
            <a:noFill/>
          </a:ln>
        </p:spPr>
      </p:pic>
      <p:sp>
        <p:nvSpPr>
          <p:cNvPr id="610" name="Google Shape;610;g3703edf5d3c_0_669"/>
          <p:cNvSpPr/>
          <p:nvPr/>
        </p:nvSpPr>
        <p:spPr>
          <a:xfrm>
            <a:off x="451050" y="2121275"/>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Selecting Current View will share the dashboard in the state you’re viewing</a:t>
            </a:r>
            <a:endParaRPr sz="1200"/>
          </a:p>
        </p:txBody>
      </p:sp>
      <p:cxnSp>
        <p:nvCxnSpPr>
          <p:cNvPr id="611" name="Google Shape;611;g3703edf5d3c_0_669"/>
          <p:cNvCxnSpPr>
            <a:stCxn id="610" idx="3"/>
          </p:cNvCxnSpPr>
          <p:nvPr/>
        </p:nvCxnSpPr>
        <p:spPr>
          <a:xfrm>
            <a:off x="2212650" y="2509325"/>
            <a:ext cx="678900" cy="27600"/>
          </a:xfrm>
          <a:prstGeom prst="straightConnector1">
            <a:avLst/>
          </a:prstGeom>
          <a:noFill/>
          <a:ln cap="flat" cmpd="sng" w="9525">
            <a:solidFill>
              <a:schemeClr val="dk2"/>
            </a:solidFill>
            <a:prstDash val="solid"/>
            <a:round/>
            <a:headEnd len="med" w="med" type="none"/>
            <a:tailEnd len="med" w="med" type="triangle"/>
          </a:ln>
        </p:spPr>
      </p:cxnSp>
      <p:sp>
        <p:nvSpPr>
          <p:cNvPr id="612" name="Google Shape;612;g3703edf5d3c_0_669"/>
          <p:cNvSpPr/>
          <p:nvPr/>
        </p:nvSpPr>
        <p:spPr>
          <a:xfrm>
            <a:off x="6786650" y="2183700"/>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Selecting Original View will share the dashboard in the default settings</a:t>
            </a:r>
            <a:endParaRPr sz="1200"/>
          </a:p>
        </p:txBody>
      </p:sp>
      <p:cxnSp>
        <p:nvCxnSpPr>
          <p:cNvPr id="613" name="Google Shape;613;g3703edf5d3c_0_669"/>
          <p:cNvCxnSpPr>
            <a:stCxn id="612" idx="1"/>
          </p:cNvCxnSpPr>
          <p:nvPr/>
        </p:nvCxnSpPr>
        <p:spPr>
          <a:xfrm flipH="1">
            <a:off x="6218450" y="2571750"/>
            <a:ext cx="568200" cy="2100"/>
          </a:xfrm>
          <a:prstGeom prst="straightConnector1">
            <a:avLst/>
          </a:prstGeom>
          <a:noFill/>
          <a:ln cap="flat" cmpd="sng" w="9525">
            <a:solidFill>
              <a:schemeClr val="dk2"/>
            </a:solidFill>
            <a:prstDash val="solid"/>
            <a:round/>
            <a:headEnd len="med" w="med" type="none"/>
            <a:tailEnd len="med" w="med" type="triangle"/>
          </a:ln>
        </p:spPr>
      </p:cxnSp>
      <p:sp>
        <p:nvSpPr>
          <p:cNvPr id="614" name="Google Shape;614;g3703edf5d3c_0_669"/>
          <p:cNvSpPr/>
          <p:nvPr/>
        </p:nvSpPr>
        <p:spPr>
          <a:xfrm>
            <a:off x="5013625" y="3399375"/>
            <a:ext cx="1431300" cy="5628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615" name="Google Shape;615;g3703edf5d3c_0_669"/>
          <p:cNvSpPr/>
          <p:nvPr/>
        </p:nvSpPr>
        <p:spPr>
          <a:xfrm>
            <a:off x="6811125" y="3759850"/>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Select Copy Link - you can then paste in emails/messages etc to share</a:t>
            </a:r>
            <a:endParaRPr sz="1200"/>
          </a:p>
        </p:txBody>
      </p:sp>
      <p:cxnSp>
        <p:nvCxnSpPr>
          <p:cNvPr id="616" name="Google Shape;616;g3703edf5d3c_0_669"/>
          <p:cNvCxnSpPr>
            <a:stCxn id="615" idx="1"/>
            <a:endCxn id="614" idx="6"/>
          </p:cNvCxnSpPr>
          <p:nvPr/>
        </p:nvCxnSpPr>
        <p:spPr>
          <a:xfrm rot="10800000">
            <a:off x="6444825" y="3680800"/>
            <a:ext cx="366300" cy="467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D52"/>
        </a:solidFill>
      </p:bgPr>
    </p:bg>
    <p:spTree>
      <p:nvGrpSpPr>
        <p:cNvPr id="620" name="Shape 620"/>
        <p:cNvGrpSpPr/>
        <p:nvPr/>
      </p:nvGrpSpPr>
      <p:grpSpPr>
        <a:xfrm>
          <a:off x="0" y="0"/>
          <a:ext cx="0" cy="0"/>
          <a:chOff x="0" y="0"/>
          <a:chExt cx="0" cy="0"/>
        </a:xfrm>
      </p:grpSpPr>
      <p:pic>
        <p:nvPicPr>
          <p:cNvPr id="621" name="Google Shape;621;g3703edf5d3c_0_424"/>
          <p:cNvPicPr preferRelativeResize="0"/>
          <p:nvPr/>
        </p:nvPicPr>
        <p:blipFill rotWithShape="1">
          <a:blip r:embed="rId3">
            <a:alphaModFix/>
          </a:blip>
          <a:srcRect b="14757" l="5573" r="4965" t="17578"/>
          <a:stretch/>
        </p:blipFill>
        <p:spPr>
          <a:xfrm>
            <a:off x="-14100" y="138567"/>
            <a:ext cx="1274026" cy="287733"/>
          </a:xfrm>
          <a:prstGeom prst="rect">
            <a:avLst/>
          </a:prstGeom>
          <a:noFill/>
          <a:ln>
            <a:noFill/>
          </a:ln>
        </p:spPr>
      </p:pic>
      <p:sp>
        <p:nvSpPr>
          <p:cNvPr id="622" name="Google Shape;622;g3703edf5d3c_0_424"/>
          <p:cNvSpPr txBox="1"/>
          <p:nvPr>
            <p:ph type="ctrTitle"/>
          </p:nvPr>
        </p:nvSpPr>
        <p:spPr>
          <a:xfrm>
            <a:off x="311575"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3600"/>
              <a:buNone/>
            </a:pPr>
            <a:r>
              <a:rPr lang="en-GB">
                <a:latin typeface="Arial"/>
                <a:ea typeface="Arial"/>
                <a:cs typeface="Arial"/>
                <a:sym typeface="Arial"/>
              </a:rPr>
              <a:t>Glossary</a:t>
            </a:r>
            <a:endParaRPr>
              <a:latin typeface="Arial"/>
              <a:ea typeface="Arial"/>
              <a:cs typeface="Arial"/>
              <a:sym typeface="Arial"/>
            </a:endParaRPr>
          </a:p>
        </p:txBody>
      </p:sp>
      <p:sp>
        <p:nvSpPr>
          <p:cNvPr id="623" name="Google Shape;623;g3703edf5d3c_0_42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7" name="Shape 627"/>
        <p:cNvGrpSpPr/>
        <p:nvPr/>
      </p:nvGrpSpPr>
      <p:grpSpPr>
        <a:xfrm>
          <a:off x="0" y="0"/>
          <a:ext cx="0" cy="0"/>
          <a:chOff x="0" y="0"/>
          <a:chExt cx="0" cy="0"/>
        </a:xfrm>
      </p:grpSpPr>
      <p:sp>
        <p:nvSpPr>
          <p:cNvPr id="628" name="Google Shape;628;g3703edf5d3c_0_693"/>
          <p:cNvSpPr txBox="1"/>
          <p:nvPr>
            <p:ph type="title"/>
          </p:nvPr>
        </p:nvSpPr>
        <p:spPr>
          <a:xfrm>
            <a:off x="311700" y="555600"/>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Glossary - general (1)</a:t>
            </a:r>
            <a:endParaRPr b="1">
              <a:latin typeface="Arial"/>
              <a:ea typeface="Arial"/>
              <a:cs typeface="Arial"/>
              <a:sym typeface="Arial"/>
            </a:endParaRPr>
          </a:p>
        </p:txBody>
      </p:sp>
      <p:pic>
        <p:nvPicPr>
          <p:cNvPr id="629" name="Google Shape;629;g3703edf5d3c_0_693"/>
          <p:cNvPicPr preferRelativeResize="0"/>
          <p:nvPr/>
        </p:nvPicPr>
        <p:blipFill rotWithShape="1">
          <a:blip r:embed="rId3">
            <a:alphaModFix/>
          </a:blip>
          <a:srcRect b="0" l="0" r="0" t="0"/>
          <a:stretch/>
        </p:blipFill>
        <p:spPr>
          <a:xfrm>
            <a:off x="-1400" y="150025"/>
            <a:ext cx="1394828" cy="281025"/>
          </a:xfrm>
          <a:prstGeom prst="rect">
            <a:avLst/>
          </a:prstGeom>
          <a:noFill/>
          <a:ln>
            <a:noFill/>
          </a:ln>
        </p:spPr>
      </p:pic>
      <p:graphicFrame>
        <p:nvGraphicFramePr>
          <p:cNvPr id="630" name="Google Shape;630;g3703edf5d3c_0_693"/>
          <p:cNvGraphicFramePr/>
          <p:nvPr/>
        </p:nvGraphicFramePr>
        <p:xfrm>
          <a:off x="370350" y="1049625"/>
          <a:ext cx="3000000" cy="3000000"/>
        </p:xfrm>
        <a:graphic>
          <a:graphicData uri="http://schemas.openxmlformats.org/drawingml/2006/table">
            <a:tbl>
              <a:tblPr>
                <a:noFill/>
                <a:tableStyleId>{57688822-E687-4AE7-AF88-C6E901B2769E}</a:tableStyleId>
              </a:tblPr>
              <a:tblGrid>
                <a:gridCol w="1770450"/>
                <a:gridCol w="6545250"/>
              </a:tblGrid>
              <a:tr h="558425">
                <a:tc>
                  <a:txBody>
                    <a:bodyPr/>
                    <a:lstStyle/>
                    <a:p>
                      <a:pPr indent="0" lvl="0" marL="0" rtl="0" algn="l">
                        <a:spcBef>
                          <a:spcPts val="0"/>
                        </a:spcBef>
                        <a:spcAft>
                          <a:spcPts val="0"/>
                        </a:spcAft>
                        <a:buNone/>
                      </a:pPr>
                      <a:r>
                        <a:rPr b="1" lang="en-GB"/>
                        <a:t>Term</a:t>
                      </a:r>
                      <a:endParaRPr b="1"/>
                    </a:p>
                  </a:txBody>
                  <a:tcPr marT="91425" marB="91425" marR="91425" marL="91425"/>
                </a:tc>
                <a:tc>
                  <a:txBody>
                    <a:bodyPr/>
                    <a:lstStyle/>
                    <a:p>
                      <a:pPr indent="0" lvl="0" marL="0" rtl="0" algn="l">
                        <a:spcBef>
                          <a:spcPts val="0"/>
                        </a:spcBef>
                        <a:spcAft>
                          <a:spcPts val="0"/>
                        </a:spcAft>
                        <a:buNone/>
                      </a:pPr>
                      <a:r>
                        <a:rPr b="1" lang="en-GB"/>
                        <a:t>Definition</a:t>
                      </a:r>
                      <a:endParaRPr b="1"/>
                    </a:p>
                  </a:txBody>
                  <a:tcPr marT="91425" marB="91425" marR="91425" marL="91425"/>
                </a:tc>
              </a:tr>
              <a:tr h="558425">
                <a:tc>
                  <a:txBody>
                    <a:bodyPr/>
                    <a:lstStyle/>
                    <a:p>
                      <a:pPr indent="0" lvl="0" marL="0" rtl="0" algn="l">
                        <a:spcBef>
                          <a:spcPts val="0"/>
                        </a:spcBef>
                        <a:spcAft>
                          <a:spcPts val="0"/>
                        </a:spcAft>
                        <a:buNone/>
                      </a:pPr>
                      <a:r>
                        <a:rPr b="1" lang="en-GB"/>
                        <a:t>Condition (or </a:t>
                      </a:r>
                      <a:r>
                        <a:rPr b="1" lang="en-GB">
                          <a:solidFill>
                            <a:schemeClr val="dk1"/>
                          </a:solidFill>
                        </a:rPr>
                        <a:t>long term health condition) </a:t>
                      </a:r>
                      <a:endParaRPr b="1"/>
                    </a:p>
                  </a:txBody>
                  <a:tcPr marT="91425" marB="91425" marR="91425" marL="91425"/>
                </a:tc>
                <a:tc>
                  <a:txBody>
                    <a:bodyPr/>
                    <a:lstStyle/>
                    <a:p>
                      <a:pPr indent="0" lvl="0" marL="0" rtl="0" algn="l">
                        <a:spcBef>
                          <a:spcPts val="0"/>
                        </a:spcBef>
                        <a:spcAft>
                          <a:spcPts val="0"/>
                        </a:spcAft>
                        <a:buNone/>
                      </a:pPr>
                      <a:r>
                        <a:rPr lang="en-GB"/>
                        <a:t>This is a health problem that requires ongoing management over a period of years or decades and is one that cannot currently be cured but can be controlled with the use of medication and/or other therapies.</a:t>
                      </a:r>
                      <a:endParaRPr/>
                    </a:p>
                  </a:txBody>
                  <a:tcPr marT="91425" marB="91425" marR="91425" marL="91425"/>
                </a:tc>
              </a:tr>
              <a:tr h="558425">
                <a:tc>
                  <a:txBody>
                    <a:bodyPr/>
                    <a:lstStyle/>
                    <a:p>
                      <a:pPr indent="0" lvl="0" marL="0" rtl="0" algn="l">
                        <a:spcBef>
                          <a:spcPts val="0"/>
                        </a:spcBef>
                        <a:spcAft>
                          <a:spcPts val="0"/>
                        </a:spcAft>
                        <a:buClr>
                          <a:schemeClr val="dk1"/>
                        </a:buClr>
                        <a:buSzPts val="1100"/>
                        <a:buFont typeface="Arial"/>
                        <a:buNone/>
                      </a:pPr>
                      <a:r>
                        <a:rPr b="1" lang="en-GB">
                          <a:solidFill>
                            <a:schemeClr val="dk1"/>
                          </a:solidFill>
                        </a:rPr>
                        <a:t>Deprivation </a:t>
                      </a:r>
                      <a:endParaRPr b="1"/>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a:solidFill>
                            <a:schemeClr val="dk1"/>
                          </a:solidFill>
                        </a:rPr>
                        <a:t>Deprivation has been defined using the English Indices of Deprivation, commonly known as the </a:t>
                      </a:r>
                      <a:r>
                        <a:rPr lang="en-GB" u="sng">
                          <a:solidFill>
                            <a:schemeClr val="accent5"/>
                          </a:solidFill>
                          <a:hlinkClick r:id="rId4">
                            <a:extLst>
                              <a:ext uri="{A12FA001-AC4F-418D-AE19-62706E023703}">
                                <ahyp:hlinkClr val="tx"/>
                              </a:ext>
                            </a:extLst>
                          </a:hlinkClick>
                        </a:rPr>
                        <a:t>Index of Multiple Deprivation (IMD)</a:t>
                      </a:r>
                      <a:r>
                        <a:rPr lang="en-GB">
                          <a:solidFill>
                            <a:schemeClr val="dk1"/>
                          </a:solidFill>
                        </a:rPr>
                        <a:t>. This is the official measure of relative deprivation for Lower Super Output Areas (LSOAs) in England.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In this dashboard, 2021 LSOA-based IMD2019 quintiles within the City of London and Hackney as at April 2023 have been used. Quintiles are calculated by ranking the LSOAs in City and Hackney from most deprived to least deprived and dividing them into 5 equal groups. These range from the most deprived 20% of neighbourhoods nationally to the least deprived 20% of neighbourhoods nationally.</a:t>
                      </a:r>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g3703edf5d3c_0_124"/>
          <p:cNvSpPr txBox="1"/>
          <p:nvPr>
            <p:ph type="title"/>
          </p:nvPr>
        </p:nvSpPr>
        <p:spPr>
          <a:xfrm>
            <a:off x="311700" y="555600"/>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Quick Start Guide</a:t>
            </a:r>
            <a:endParaRPr b="1">
              <a:latin typeface="Arial"/>
              <a:ea typeface="Arial"/>
              <a:cs typeface="Arial"/>
              <a:sym typeface="Arial"/>
            </a:endParaRPr>
          </a:p>
        </p:txBody>
      </p:sp>
      <p:sp>
        <p:nvSpPr>
          <p:cNvPr id="248" name="Google Shape;248;g3703edf5d3c_0_124"/>
          <p:cNvSpPr txBox="1"/>
          <p:nvPr>
            <p:ph idx="1" type="body"/>
          </p:nvPr>
        </p:nvSpPr>
        <p:spPr>
          <a:xfrm>
            <a:off x="345450" y="1222950"/>
            <a:ext cx="8100600" cy="10341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SzPts val="1800"/>
              <a:buFont typeface="Arial"/>
              <a:buChar char="●"/>
            </a:pPr>
            <a:r>
              <a:rPr lang="en-GB" sz="1800">
                <a:latin typeface="Arial"/>
                <a:ea typeface="Arial"/>
                <a:cs typeface="Arial"/>
                <a:sym typeface="Arial"/>
              </a:rPr>
              <a:t>Access the dashboard via this link: </a:t>
            </a:r>
            <a:r>
              <a:rPr lang="en-GB" sz="1800" u="sng">
                <a:solidFill>
                  <a:schemeClr val="hlink"/>
                </a:solidFill>
                <a:latin typeface="Arial"/>
                <a:ea typeface="Arial"/>
                <a:cs typeface="Arial"/>
                <a:sym typeface="Arial"/>
                <a:hlinkClick r:id="rId3"/>
              </a:rPr>
              <a:t>https://public.tableau.com/app/profile/phit.hackney/viz/Neighbourhoodandwardprofiles/Neighbourhoodandwardprofiles</a:t>
            </a:r>
            <a:endParaRPr sz="1800">
              <a:latin typeface="Arial"/>
              <a:ea typeface="Arial"/>
              <a:cs typeface="Arial"/>
              <a:sym typeface="Arial"/>
            </a:endParaRPr>
          </a:p>
        </p:txBody>
      </p:sp>
      <p:pic>
        <p:nvPicPr>
          <p:cNvPr id="249" name="Google Shape;249;g3703edf5d3c_0_124"/>
          <p:cNvPicPr preferRelativeResize="0"/>
          <p:nvPr/>
        </p:nvPicPr>
        <p:blipFill rotWithShape="1">
          <a:blip r:embed="rId4">
            <a:alphaModFix/>
          </a:blip>
          <a:srcRect b="0" l="0" r="0" t="0"/>
          <a:stretch/>
        </p:blipFill>
        <p:spPr>
          <a:xfrm>
            <a:off x="-1400" y="150025"/>
            <a:ext cx="1394828" cy="281025"/>
          </a:xfrm>
          <a:prstGeom prst="rect">
            <a:avLst/>
          </a:prstGeom>
          <a:noFill/>
          <a:ln>
            <a:noFill/>
          </a:ln>
        </p:spPr>
      </p:pic>
      <p:pic>
        <p:nvPicPr>
          <p:cNvPr id="250" name="Google Shape;250;g3703edf5d3c_0_124"/>
          <p:cNvPicPr preferRelativeResize="0"/>
          <p:nvPr/>
        </p:nvPicPr>
        <p:blipFill>
          <a:blip r:embed="rId5">
            <a:alphaModFix/>
          </a:blip>
          <a:stretch>
            <a:fillRect/>
          </a:stretch>
        </p:blipFill>
        <p:spPr>
          <a:xfrm>
            <a:off x="6179325" y="2257050"/>
            <a:ext cx="2066925" cy="800100"/>
          </a:xfrm>
          <a:prstGeom prst="rect">
            <a:avLst/>
          </a:prstGeom>
          <a:noFill/>
          <a:ln>
            <a:noFill/>
          </a:ln>
        </p:spPr>
      </p:pic>
      <p:sp>
        <p:nvSpPr>
          <p:cNvPr id="251" name="Google Shape;251;g3703edf5d3c_0_124"/>
          <p:cNvSpPr txBox="1"/>
          <p:nvPr>
            <p:ph idx="1" type="body"/>
          </p:nvPr>
        </p:nvSpPr>
        <p:spPr>
          <a:xfrm>
            <a:off x="345450" y="2257050"/>
            <a:ext cx="5772300" cy="10341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SzPts val="1800"/>
              <a:buFont typeface="Arial"/>
              <a:buChar char="●"/>
            </a:pPr>
            <a:r>
              <a:rPr lang="en-GB" sz="1800">
                <a:latin typeface="Arial"/>
                <a:ea typeface="Arial"/>
                <a:cs typeface="Arial"/>
                <a:sym typeface="Arial"/>
              </a:rPr>
              <a:t>Hover over the ‘What’s on this page?’ icon on the dashboard for information and instructions</a:t>
            </a:r>
            <a:endParaRPr sz="1800">
              <a:latin typeface="Arial"/>
              <a:ea typeface="Arial"/>
              <a:cs typeface="Arial"/>
              <a:sym typeface="Arial"/>
            </a:endParaRPr>
          </a:p>
          <a:p>
            <a:pPr indent="0" lvl="0" marL="457200" rtl="0" algn="l">
              <a:lnSpc>
                <a:spcPct val="115000"/>
              </a:lnSpc>
              <a:spcBef>
                <a:spcPts val="0"/>
              </a:spcBef>
              <a:spcAft>
                <a:spcPts val="0"/>
              </a:spcAft>
              <a:buNone/>
            </a:pPr>
            <a:r>
              <a:t/>
            </a:r>
            <a:endParaRPr sz="1800">
              <a:latin typeface="Arial"/>
              <a:ea typeface="Arial"/>
              <a:cs typeface="Arial"/>
              <a:sym typeface="Arial"/>
            </a:endParaRPr>
          </a:p>
        </p:txBody>
      </p:sp>
      <p:sp>
        <p:nvSpPr>
          <p:cNvPr id="252" name="Google Shape;252;g3703edf5d3c_0_124"/>
          <p:cNvSpPr txBox="1"/>
          <p:nvPr>
            <p:ph idx="1" type="body"/>
          </p:nvPr>
        </p:nvSpPr>
        <p:spPr>
          <a:xfrm>
            <a:off x="345450" y="3048950"/>
            <a:ext cx="7900800" cy="1625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Char char="●"/>
            </a:pPr>
            <a:r>
              <a:rPr lang="en-GB" sz="1800">
                <a:latin typeface="Arial"/>
                <a:ea typeface="Arial"/>
                <a:cs typeface="Arial"/>
                <a:sym typeface="Arial"/>
              </a:rPr>
              <a:t>Ask PHIT for help or share feedback: </a:t>
            </a:r>
            <a:r>
              <a:rPr lang="en-GB" sz="1800" u="sng">
                <a:solidFill>
                  <a:schemeClr val="hlink"/>
                </a:solidFill>
                <a:latin typeface="Arial"/>
                <a:ea typeface="Arial"/>
                <a:cs typeface="Arial"/>
                <a:sym typeface="Arial"/>
                <a:hlinkClick r:id="rId6"/>
              </a:rPr>
              <a:t>phit@hackney.gov.uk</a:t>
            </a:r>
            <a:r>
              <a:rPr lang="en-GB" sz="1800">
                <a:latin typeface="Arial"/>
                <a:ea typeface="Arial"/>
                <a:cs typeface="Arial"/>
                <a:sym typeface="Arial"/>
              </a:rPr>
              <a:t> </a:t>
            </a:r>
            <a:endParaRPr sz="18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4" name="Shape 634"/>
        <p:cNvGrpSpPr/>
        <p:nvPr/>
      </p:nvGrpSpPr>
      <p:grpSpPr>
        <a:xfrm>
          <a:off x="0" y="0"/>
          <a:ext cx="0" cy="0"/>
          <a:chOff x="0" y="0"/>
          <a:chExt cx="0" cy="0"/>
        </a:xfrm>
      </p:grpSpPr>
      <p:sp>
        <p:nvSpPr>
          <p:cNvPr id="635" name="Google Shape;635;g3703edf5d3c_0_739"/>
          <p:cNvSpPr txBox="1"/>
          <p:nvPr>
            <p:ph type="title"/>
          </p:nvPr>
        </p:nvSpPr>
        <p:spPr>
          <a:xfrm>
            <a:off x="311700" y="555600"/>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Glossary - general (2)</a:t>
            </a:r>
            <a:endParaRPr b="1">
              <a:latin typeface="Arial"/>
              <a:ea typeface="Arial"/>
              <a:cs typeface="Arial"/>
              <a:sym typeface="Arial"/>
            </a:endParaRPr>
          </a:p>
        </p:txBody>
      </p:sp>
      <p:pic>
        <p:nvPicPr>
          <p:cNvPr id="636" name="Google Shape;636;g3703edf5d3c_0_739"/>
          <p:cNvPicPr preferRelativeResize="0"/>
          <p:nvPr/>
        </p:nvPicPr>
        <p:blipFill rotWithShape="1">
          <a:blip r:embed="rId3">
            <a:alphaModFix/>
          </a:blip>
          <a:srcRect b="0" l="0" r="0" t="0"/>
          <a:stretch/>
        </p:blipFill>
        <p:spPr>
          <a:xfrm>
            <a:off x="-1400" y="150025"/>
            <a:ext cx="1394828" cy="281025"/>
          </a:xfrm>
          <a:prstGeom prst="rect">
            <a:avLst/>
          </a:prstGeom>
          <a:noFill/>
          <a:ln>
            <a:noFill/>
          </a:ln>
        </p:spPr>
      </p:pic>
      <p:graphicFrame>
        <p:nvGraphicFramePr>
          <p:cNvPr id="637" name="Google Shape;637;g3703edf5d3c_0_739"/>
          <p:cNvGraphicFramePr/>
          <p:nvPr/>
        </p:nvGraphicFramePr>
        <p:xfrm>
          <a:off x="414150" y="1141150"/>
          <a:ext cx="3000000" cy="3000000"/>
        </p:xfrm>
        <a:graphic>
          <a:graphicData uri="http://schemas.openxmlformats.org/drawingml/2006/table">
            <a:tbl>
              <a:tblPr>
                <a:noFill/>
                <a:tableStyleId>{57688822-E687-4AE7-AF88-C6E901B2769E}</a:tableStyleId>
              </a:tblPr>
              <a:tblGrid>
                <a:gridCol w="1544700"/>
                <a:gridCol w="6771000"/>
              </a:tblGrid>
              <a:tr h="558425">
                <a:tc>
                  <a:txBody>
                    <a:bodyPr/>
                    <a:lstStyle/>
                    <a:p>
                      <a:pPr indent="0" lvl="0" marL="0" rtl="0" algn="l">
                        <a:spcBef>
                          <a:spcPts val="0"/>
                        </a:spcBef>
                        <a:spcAft>
                          <a:spcPts val="0"/>
                        </a:spcAft>
                        <a:buNone/>
                      </a:pPr>
                      <a:r>
                        <a:rPr b="1" lang="en-GB"/>
                        <a:t>Term</a:t>
                      </a:r>
                      <a:endParaRPr b="1"/>
                    </a:p>
                  </a:txBody>
                  <a:tcPr marT="91425" marB="91425" marR="91425" marL="91425"/>
                </a:tc>
                <a:tc>
                  <a:txBody>
                    <a:bodyPr/>
                    <a:lstStyle/>
                    <a:p>
                      <a:pPr indent="0" lvl="0" marL="0" rtl="0" algn="l">
                        <a:spcBef>
                          <a:spcPts val="0"/>
                        </a:spcBef>
                        <a:spcAft>
                          <a:spcPts val="0"/>
                        </a:spcAft>
                        <a:buNone/>
                      </a:pPr>
                      <a:r>
                        <a:rPr b="1" lang="en-GB"/>
                        <a:t>Definition</a:t>
                      </a:r>
                      <a:endParaRPr b="1"/>
                    </a:p>
                  </a:txBody>
                  <a:tcPr marT="91425" marB="91425" marR="91425" marL="91425"/>
                </a:tc>
              </a:tr>
              <a:tr h="558425">
                <a:tc>
                  <a:txBody>
                    <a:bodyPr/>
                    <a:lstStyle/>
                    <a:p>
                      <a:pPr indent="0" lvl="0" marL="0" rtl="0" algn="l">
                        <a:spcBef>
                          <a:spcPts val="0"/>
                        </a:spcBef>
                        <a:spcAft>
                          <a:spcPts val="0"/>
                        </a:spcAft>
                        <a:buNone/>
                      </a:pPr>
                      <a:r>
                        <a:rPr b="1" lang="en-GB"/>
                        <a:t>Prevalence</a:t>
                      </a:r>
                      <a:endParaRPr b="1"/>
                    </a:p>
                  </a:txBody>
                  <a:tcPr marT="91425" marB="91425" marR="91425" marL="91425"/>
                </a:tc>
                <a:tc>
                  <a:txBody>
                    <a:bodyPr/>
                    <a:lstStyle/>
                    <a:p>
                      <a:pPr indent="0" lvl="0" marL="0" rtl="0" algn="l">
                        <a:spcBef>
                          <a:spcPts val="0"/>
                        </a:spcBef>
                        <a:spcAft>
                          <a:spcPts val="0"/>
                        </a:spcAft>
                        <a:buNone/>
                      </a:pPr>
                      <a:r>
                        <a:rPr lang="en-GB"/>
                        <a:t>A measure of the frequency of a disease or health condition in a population at a particular point in time. Commonly used metrics in public health include counts, proportions and rates.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See </a:t>
                      </a:r>
                      <a:r>
                        <a:rPr lang="en-GB" u="sng">
                          <a:solidFill>
                            <a:schemeClr val="hlink"/>
                          </a:solidFill>
                          <a:hlinkClick action="ppaction://hlinksldjump" r:id="rId4"/>
                        </a:rPr>
                        <a:t>glossary of metrics</a:t>
                      </a:r>
                      <a:r>
                        <a:rPr lang="en-GB"/>
                        <a:t> for more detail on </a:t>
                      </a:r>
                      <a:r>
                        <a:rPr lang="en-GB">
                          <a:solidFill>
                            <a:schemeClr val="dk1"/>
                          </a:solidFill>
                        </a:rPr>
                        <a:t>counts, proportions and rates.</a:t>
                      </a:r>
                      <a:endParaRPr/>
                    </a:p>
                  </a:txBody>
                  <a:tcPr marT="91425" marB="91425" marR="91425" marL="91425"/>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1" name="Shape 641"/>
        <p:cNvGrpSpPr/>
        <p:nvPr/>
      </p:nvGrpSpPr>
      <p:grpSpPr>
        <a:xfrm>
          <a:off x="0" y="0"/>
          <a:ext cx="0" cy="0"/>
          <a:chOff x="0" y="0"/>
          <a:chExt cx="0" cy="0"/>
        </a:xfrm>
      </p:grpSpPr>
      <p:sp>
        <p:nvSpPr>
          <p:cNvPr id="642" name="Google Shape;642;g3703edf5d3c_0_721"/>
          <p:cNvSpPr txBox="1"/>
          <p:nvPr>
            <p:ph type="title"/>
          </p:nvPr>
        </p:nvSpPr>
        <p:spPr>
          <a:xfrm>
            <a:off x="311700" y="555600"/>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Glossary - metrics (1)</a:t>
            </a:r>
            <a:endParaRPr b="1">
              <a:latin typeface="Arial"/>
              <a:ea typeface="Arial"/>
              <a:cs typeface="Arial"/>
              <a:sym typeface="Arial"/>
            </a:endParaRPr>
          </a:p>
        </p:txBody>
      </p:sp>
      <p:pic>
        <p:nvPicPr>
          <p:cNvPr id="643" name="Google Shape;643;g3703edf5d3c_0_721"/>
          <p:cNvPicPr preferRelativeResize="0"/>
          <p:nvPr/>
        </p:nvPicPr>
        <p:blipFill rotWithShape="1">
          <a:blip r:embed="rId3">
            <a:alphaModFix/>
          </a:blip>
          <a:srcRect b="0" l="0" r="0" t="0"/>
          <a:stretch/>
        </p:blipFill>
        <p:spPr>
          <a:xfrm>
            <a:off x="-1400" y="150025"/>
            <a:ext cx="1394828" cy="281025"/>
          </a:xfrm>
          <a:prstGeom prst="rect">
            <a:avLst/>
          </a:prstGeom>
          <a:noFill/>
          <a:ln>
            <a:noFill/>
          </a:ln>
        </p:spPr>
      </p:pic>
      <p:graphicFrame>
        <p:nvGraphicFramePr>
          <p:cNvPr id="644" name="Google Shape;644;g3703edf5d3c_0_721"/>
          <p:cNvGraphicFramePr/>
          <p:nvPr/>
        </p:nvGraphicFramePr>
        <p:xfrm>
          <a:off x="414150" y="1101900"/>
          <a:ext cx="3000000" cy="3000000"/>
        </p:xfrm>
        <a:graphic>
          <a:graphicData uri="http://schemas.openxmlformats.org/drawingml/2006/table">
            <a:tbl>
              <a:tblPr>
                <a:noFill/>
                <a:tableStyleId>{57688822-E687-4AE7-AF88-C6E901B2769E}</a:tableStyleId>
              </a:tblPr>
              <a:tblGrid>
                <a:gridCol w="1544700"/>
                <a:gridCol w="6771000"/>
              </a:tblGrid>
              <a:tr h="388300">
                <a:tc>
                  <a:txBody>
                    <a:bodyPr/>
                    <a:lstStyle/>
                    <a:p>
                      <a:pPr indent="0" lvl="0" marL="0" rtl="0" algn="l">
                        <a:spcBef>
                          <a:spcPts val="0"/>
                        </a:spcBef>
                        <a:spcAft>
                          <a:spcPts val="0"/>
                        </a:spcAft>
                        <a:buNone/>
                      </a:pPr>
                      <a:r>
                        <a:rPr b="1" lang="en-GB"/>
                        <a:t>Term</a:t>
                      </a:r>
                      <a:endParaRPr b="1"/>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a:t>Definition</a:t>
                      </a:r>
                      <a:endParaRPr b="1"/>
                    </a:p>
                  </a:txBody>
                  <a:tcPr marT="91425" marB="91425" marR="91425" marL="91425">
                    <a:lnB cap="flat" cmpd="sng" w="9525">
                      <a:solidFill>
                        <a:srgbClr val="9E9E9E"/>
                      </a:solidFill>
                      <a:prstDash val="solid"/>
                      <a:round/>
                      <a:headEnd len="sm" w="sm" type="none"/>
                      <a:tailEnd len="sm" w="sm" type="none"/>
                    </a:lnB>
                  </a:tcPr>
                </a:tc>
              </a:tr>
              <a:tr h="1073650">
                <a:tc>
                  <a:txBody>
                    <a:bodyPr/>
                    <a:lstStyle/>
                    <a:p>
                      <a:pPr indent="0" lvl="0" marL="0" rtl="0" algn="l">
                        <a:spcBef>
                          <a:spcPts val="0"/>
                        </a:spcBef>
                        <a:spcAft>
                          <a:spcPts val="0"/>
                        </a:spcAft>
                        <a:buNone/>
                      </a:pPr>
                      <a:r>
                        <a:rPr b="1" lang="en-GB"/>
                        <a:t>Count (or number of people with condition)</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1"/>
                          </a:solidFill>
                        </a:rPr>
                        <a:t>T</a:t>
                      </a:r>
                      <a:r>
                        <a:rPr lang="en-GB">
                          <a:solidFill>
                            <a:schemeClr val="dk1"/>
                          </a:solidFill>
                        </a:rPr>
                        <a:t>he number of people who are on the [condition name] register within primary care that reside in the City of London and Hackney and are registered within a GP practice in North East London ICB.</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58425">
                <a:tc>
                  <a:txBody>
                    <a:bodyPr/>
                    <a:lstStyle/>
                    <a:p>
                      <a:pPr indent="0" lvl="0" marL="0" rtl="0" algn="l">
                        <a:spcBef>
                          <a:spcPts val="0"/>
                        </a:spcBef>
                        <a:spcAft>
                          <a:spcPts val="0"/>
                        </a:spcAft>
                        <a:buNone/>
                      </a:pPr>
                      <a:r>
                        <a:rPr b="1" lang="en-GB"/>
                        <a:t>Proportion</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1"/>
                          </a:solidFill>
                        </a:rPr>
                        <a:t>This metric calculates the percentage of people who have [condition name] within the specific group of patients who meet two criteria:</a:t>
                      </a:r>
                      <a:endParaRPr>
                        <a:solidFill>
                          <a:schemeClr val="dk1"/>
                        </a:solidFill>
                      </a:endParaRPr>
                    </a:p>
                    <a:p>
                      <a:pPr indent="-317500" lvl="0" marL="457200" rtl="0" algn="l">
                        <a:spcBef>
                          <a:spcPts val="0"/>
                        </a:spcBef>
                        <a:spcAft>
                          <a:spcPts val="0"/>
                        </a:spcAft>
                        <a:buClr>
                          <a:schemeClr val="dk1"/>
                        </a:buClr>
                        <a:buSzPts val="1400"/>
                        <a:buAutoNum type="arabicPeriod"/>
                      </a:pPr>
                      <a:r>
                        <a:rPr lang="en-GB">
                          <a:solidFill>
                            <a:schemeClr val="dk1"/>
                          </a:solidFill>
                        </a:rPr>
                        <a:t>They reside in the City of London and Hackney.</a:t>
                      </a:r>
                      <a:endParaRPr>
                        <a:solidFill>
                          <a:schemeClr val="dk1"/>
                        </a:solidFill>
                      </a:endParaRPr>
                    </a:p>
                    <a:p>
                      <a:pPr indent="-317500" lvl="0" marL="457200" rtl="0" algn="l">
                        <a:spcBef>
                          <a:spcPts val="0"/>
                        </a:spcBef>
                        <a:spcAft>
                          <a:spcPts val="0"/>
                        </a:spcAft>
                        <a:buClr>
                          <a:schemeClr val="dk1"/>
                        </a:buClr>
                        <a:buSzPts val="1400"/>
                        <a:buAutoNum type="arabicPeriod"/>
                      </a:pPr>
                      <a:r>
                        <a:rPr lang="en-GB">
                          <a:solidFill>
                            <a:schemeClr val="dk1"/>
                          </a:solidFill>
                        </a:rPr>
                        <a:t>They are registered with a GP practice within the North East London (NEL) Integrated Care Board (ICB).</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Proportion is calculated as number of people with the condition </a:t>
                      </a:r>
                      <a:r>
                        <a:rPr lang="en-GB">
                          <a:solidFill>
                            <a:schemeClr val="dk1"/>
                          </a:solidFill>
                        </a:rPr>
                        <a:t>/ total number of people that reside in the City of London and Hackney and are registered within a GP practice in North East London ICB) * 100</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8" name="Shape 648"/>
        <p:cNvGrpSpPr/>
        <p:nvPr/>
      </p:nvGrpSpPr>
      <p:grpSpPr>
        <a:xfrm>
          <a:off x="0" y="0"/>
          <a:ext cx="0" cy="0"/>
          <a:chOff x="0" y="0"/>
          <a:chExt cx="0" cy="0"/>
        </a:xfrm>
      </p:grpSpPr>
      <p:sp>
        <p:nvSpPr>
          <p:cNvPr id="649" name="Google Shape;649;g3703edf5d3c_0_727"/>
          <p:cNvSpPr txBox="1"/>
          <p:nvPr>
            <p:ph type="title"/>
          </p:nvPr>
        </p:nvSpPr>
        <p:spPr>
          <a:xfrm>
            <a:off x="311700" y="555600"/>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Glossary - metrics (2)</a:t>
            </a:r>
            <a:endParaRPr b="1">
              <a:latin typeface="Arial"/>
              <a:ea typeface="Arial"/>
              <a:cs typeface="Arial"/>
              <a:sym typeface="Arial"/>
            </a:endParaRPr>
          </a:p>
        </p:txBody>
      </p:sp>
      <p:pic>
        <p:nvPicPr>
          <p:cNvPr id="650" name="Google Shape;650;g3703edf5d3c_0_727"/>
          <p:cNvPicPr preferRelativeResize="0"/>
          <p:nvPr/>
        </p:nvPicPr>
        <p:blipFill rotWithShape="1">
          <a:blip r:embed="rId3">
            <a:alphaModFix/>
          </a:blip>
          <a:srcRect b="0" l="0" r="0" t="0"/>
          <a:stretch/>
        </p:blipFill>
        <p:spPr>
          <a:xfrm>
            <a:off x="-1400" y="150025"/>
            <a:ext cx="1394828" cy="281025"/>
          </a:xfrm>
          <a:prstGeom prst="rect">
            <a:avLst/>
          </a:prstGeom>
          <a:noFill/>
          <a:ln>
            <a:noFill/>
          </a:ln>
        </p:spPr>
      </p:pic>
      <p:graphicFrame>
        <p:nvGraphicFramePr>
          <p:cNvPr id="651" name="Google Shape;651;g3703edf5d3c_0_727"/>
          <p:cNvGraphicFramePr/>
          <p:nvPr/>
        </p:nvGraphicFramePr>
        <p:xfrm>
          <a:off x="414150" y="1101900"/>
          <a:ext cx="3000000" cy="3000000"/>
        </p:xfrm>
        <a:graphic>
          <a:graphicData uri="http://schemas.openxmlformats.org/drawingml/2006/table">
            <a:tbl>
              <a:tblPr>
                <a:noFill/>
                <a:tableStyleId>{57688822-E687-4AE7-AF88-C6E901B2769E}</a:tableStyleId>
              </a:tblPr>
              <a:tblGrid>
                <a:gridCol w="1544700"/>
                <a:gridCol w="6771000"/>
              </a:tblGrid>
              <a:tr h="558425">
                <a:tc>
                  <a:txBody>
                    <a:bodyPr/>
                    <a:lstStyle/>
                    <a:p>
                      <a:pPr indent="0" lvl="0" marL="0" rtl="0" algn="l">
                        <a:spcBef>
                          <a:spcPts val="0"/>
                        </a:spcBef>
                        <a:spcAft>
                          <a:spcPts val="0"/>
                        </a:spcAft>
                        <a:buNone/>
                      </a:pPr>
                      <a:r>
                        <a:rPr b="1" lang="en-GB"/>
                        <a:t>Term</a:t>
                      </a:r>
                      <a:endParaRPr b="1"/>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a:t>Definition</a:t>
                      </a:r>
                      <a:endParaRPr b="1"/>
                    </a:p>
                  </a:txBody>
                  <a:tcPr marT="91425" marB="91425" marR="91425" marL="91425">
                    <a:lnB cap="flat" cmpd="sng" w="9525">
                      <a:solidFill>
                        <a:srgbClr val="9E9E9E"/>
                      </a:solidFill>
                      <a:prstDash val="solid"/>
                      <a:round/>
                      <a:headEnd len="sm" w="sm" type="none"/>
                      <a:tailEnd len="sm" w="sm" type="none"/>
                    </a:lnB>
                  </a:tcPr>
                </a:tc>
              </a:tr>
              <a:tr h="558425">
                <a:tc>
                  <a:txBody>
                    <a:bodyPr/>
                    <a:lstStyle/>
                    <a:p>
                      <a:pPr indent="0" lvl="0" marL="0" rtl="0" algn="l">
                        <a:spcBef>
                          <a:spcPts val="0"/>
                        </a:spcBef>
                        <a:spcAft>
                          <a:spcPts val="0"/>
                        </a:spcAft>
                        <a:buNone/>
                      </a:pPr>
                      <a:r>
                        <a:rPr b="1" lang="en-GB"/>
                        <a:t>Rate per 1,000</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This is the direct age-standardised rate. </a:t>
                      </a:r>
                      <a:r>
                        <a:rPr lang="en-GB"/>
                        <a:t>This is the most comprehensive way of comparing the disease prevalence of two or more populations, such as comparing two wards within the City and Hackney, as the different population </a:t>
                      </a:r>
                      <a:r>
                        <a:rPr lang="en-GB"/>
                        <a:t>structures</a:t>
                      </a:r>
                      <a:r>
                        <a:rPr lang="en-GB"/>
                        <a:t> are taken in to account.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direct method is where the age-specific rates of the population are applied to the age structure of the European Standard Population. This gives the overall rate that would have occurred in the subject population if it had the standard age-profile.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652" name="Google Shape;652;g3703edf5d3c_0_727"/>
          <p:cNvSpPr txBox="1"/>
          <p:nvPr/>
        </p:nvSpPr>
        <p:spPr>
          <a:xfrm>
            <a:off x="446850" y="4201175"/>
            <a:ext cx="8250300" cy="664500"/>
          </a:xfrm>
          <a:prstGeom prst="rect">
            <a:avLst/>
          </a:prstGeom>
          <a:noFill/>
          <a:ln>
            <a:noFill/>
          </a:ln>
        </p:spPr>
        <p:txBody>
          <a:bodyPr anchorCtr="0" anchor="t" bIns="91425" lIns="91425" spcFirstLastPara="1" rIns="91425" wrap="square" tIns="91425">
            <a:spAutoFit/>
          </a:bodyPr>
          <a:lstStyle/>
          <a:p>
            <a:pPr indent="0" lvl="0" marL="0" marR="292100" rtl="0" algn="l">
              <a:lnSpc>
                <a:spcPct val="115000"/>
              </a:lnSpc>
              <a:spcBef>
                <a:spcPts val="0"/>
              </a:spcBef>
              <a:spcAft>
                <a:spcPts val="1200"/>
              </a:spcAft>
              <a:buNone/>
            </a:pPr>
            <a:r>
              <a:rPr lang="en-GB"/>
              <a:t>For more information on counts, proportions and rates please see the </a:t>
            </a:r>
            <a:r>
              <a:rPr lang="en-GB" sz="1450" u="sng">
                <a:solidFill>
                  <a:schemeClr val="dk1"/>
                </a:solidFill>
                <a:highlight>
                  <a:srgbClr val="FFFFFF"/>
                </a:highlight>
                <a:hlinkClick r:id="rId4">
                  <a:extLst>
                    <a:ext uri="{A12FA001-AC4F-418D-AE19-62706E023703}">
                      <ahyp:hlinkClr val="tx"/>
                    </a:ext>
                  </a:extLst>
                </a:hlinkClick>
              </a:rPr>
              <a:t>APHO Technical Briefing 3 – Commonly used public health statistics and their confidence intervals</a:t>
            </a:r>
            <a:endParaRPr sz="1450" u="sng">
              <a:solidFill>
                <a:schemeClr val="dk1"/>
              </a:solidFill>
              <a:highlight>
                <a:srgbClr val="FFFFFF"/>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6" name="Shape 656"/>
        <p:cNvGrpSpPr/>
        <p:nvPr/>
      </p:nvGrpSpPr>
      <p:grpSpPr>
        <a:xfrm>
          <a:off x="0" y="0"/>
          <a:ext cx="0" cy="0"/>
          <a:chOff x="0" y="0"/>
          <a:chExt cx="0" cy="0"/>
        </a:xfrm>
      </p:grpSpPr>
      <p:sp>
        <p:nvSpPr>
          <p:cNvPr id="657" name="Google Shape;657;g3703edf5d3c_0_701"/>
          <p:cNvSpPr txBox="1"/>
          <p:nvPr>
            <p:ph type="title"/>
          </p:nvPr>
        </p:nvSpPr>
        <p:spPr>
          <a:xfrm>
            <a:off x="311700" y="555600"/>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Glossary - geography</a:t>
            </a:r>
            <a:endParaRPr b="1">
              <a:latin typeface="Arial"/>
              <a:ea typeface="Arial"/>
              <a:cs typeface="Arial"/>
              <a:sym typeface="Arial"/>
            </a:endParaRPr>
          </a:p>
        </p:txBody>
      </p:sp>
      <p:pic>
        <p:nvPicPr>
          <p:cNvPr id="658" name="Google Shape;658;g3703edf5d3c_0_701"/>
          <p:cNvPicPr preferRelativeResize="0"/>
          <p:nvPr/>
        </p:nvPicPr>
        <p:blipFill rotWithShape="1">
          <a:blip r:embed="rId3">
            <a:alphaModFix/>
          </a:blip>
          <a:srcRect b="0" l="0" r="0" t="0"/>
          <a:stretch/>
        </p:blipFill>
        <p:spPr>
          <a:xfrm>
            <a:off x="-1400" y="150025"/>
            <a:ext cx="1394828" cy="281025"/>
          </a:xfrm>
          <a:prstGeom prst="rect">
            <a:avLst/>
          </a:prstGeom>
          <a:noFill/>
          <a:ln>
            <a:noFill/>
          </a:ln>
        </p:spPr>
      </p:pic>
      <p:graphicFrame>
        <p:nvGraphicFramePr>
          <p:cNvPr id="659" name="Google Shape;659;g3703edf5d3c_0_701"/>
          <p:cNvGraphicFramePr/>
          <p:nvPr/>
        </p:nvGraphicFramePr>
        <p:xfrm>
          <a:off x="414150" y="1311300"/>
          <a:ext cx="3000000" cy="3000000"/>
        </p:xfrm>
        <a:graphic>
          <a:graphicData uri="http://schemas.openxmlformats.org/drawingml/2006/table">
            <a:tbl>
              <a:tblPr>
                <a:noFill/>
                <a:tableStyleId>{57688822-E687-4AE7-AF88-C6E901B2769E}</a:tableStyleId>
              </a:tblPr>
              <a:tblGrid>
                <a:gridCol w="1544700"/>
                <a:gridCol w="6771000"/>
              </a:tblGrid>
              <a:tr h="558425">
                <a:tc>
                  <a:txBody>
                    <a:bodyPr/>
                    <a:lstStyle/>
                    <a:p>
                      <a:pPr indent="0" lvl="0" marL="0" rtl="0" algn="l">
                        <a:spcBef>
                          <a:spcPts val="0"/>
                        </a:spcBef>
                        <a:spcAft>
                          <a:spcPts val="0"/>
                        </a:spcAft>
                        <a:buNone/>
                      </a:pPr>
                      <a:r>
                        <a:rPr b="1" lang="en-GB"/>
                        <a:t>Term</a:t>
                      </a:r>
                      <a:endParaRPr b="1"/>
                    </a:p>
                  </a:txBody>
                  <a:tcPr marT="91425" marB="91425" marR="91425" marL="91425"/>
                </a:tc>
                <a:tc>
                  <a:txBody>
                    <a:bodyPr/>
                    <a:lstStyle/>
                    <a:p>
                      <a:pPr indent="0" lvl="0" marL="0" rtl="0" algn="l">
                        <a:spcBef>
                          <a:spcPts val="0"/>
                        </a:spcBef>
                        <a:spcAft>
                          <a:spcPts val="0"/>
                        </a:spcAft>
                        <a:buNone/>
                      </a:pPr>
                      <a:r>
                        <a:rPr b="1" lang="en-GB"/>
                        <a:t>Definition</a:t>
                      </a:r>
                      <a:endParaRPr b="1"/>
                    </a:p>
                  </a:txBody>
                  <a:tcPr marT="91425" marB="91425" marR="91425" marL="91425"/>
                </a:tc>
              </a:tr>
              <a:tr h="537000">
                <a:tc>
                  <a:txBody>
                    <a:bodyPr/>
                    <a:lstStyle/>
                    <a:p>
                      <a:pPr indent="0" lvl="0" marL="0" rtl="0" algn="l">
                        <a:spcBef>
                          <a:spcPts val="0"/>
                        </a:spcBef>
                        <a:spcAft>
                          <a:spcPts val="0"/>
                        </a:spcAft>
                        <a:buNone/>
                      </a:pPr>
                      <a:r>
                        <a:rPr b="1" lang="en-GB"/>
                        <a:t>Neighbourhood</a:t>
                      </a:r>
                      <a:endParaRPr b="1"/>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In this dashboard, neighbourhoods refer to </a:t>
                      </a:r>
                      <a:r>
                        <a:rPr lang="en-GB" u="sng">
                          <a:solidFill>
                            <a:schemeClr val="hlink"/>
                          </a:solidFill>
                          <a:hlinkClick r:id="rId4"/>
                        </a:rPr>
                        <a:t>Primary Care Networks</a:t>
                      </a:r>
                      <a:r>
                        <a:rPr lang="en-GB"/>
                        <a:t> (PCNs). A PCN is where GP practices work together with community, mental health, social care, pharmacy, hospital and voluntary services in their local areas.</a:t>
                      </a:r>
                      <a:endParaRPr/>
                    </a:p>
                    <a:p>
                      <a:pPr indent="0" lvl="0" marL="0" rtl="0" algn="l">
                        <a:spcBef>
                          <a:spcPts val="0"/>
                        </a:spcBef>
                        <a:spcAft>
                          <a:spcPts val="0"/>
                        </a:spcAft>
                        <a:buNone/>
                      </a:pPr>
                      <a:r>
                        <a:rPr lang="en-GB">
                          <a:solidFill>
                            <a:schemeClr val="dk1"/>
                          </a:solidFill>
                        </a:rPr>
                        <a:t>The London Borough of Hackney and the City of London form a single NHS health and care system, made up of eight Primary Care Networks (PCNs). Each area has its own characteristics and health needs.</a:t>
                      </a:r>
                      <a:endParaRPr/>
                    </a:p>
                  </a:txBody>
                  <a:tcPr marT="91425" marB="91425" marR="91425" marL="91425">
                    <a:lnB cap="flat" cmpd="sng" w="9525">
                      <a:solidFill>
                        <a:srgbClr val="9E9E9E"/>
                      </a:solidFill>
                      <a:prstDash val="solid"/>
                      <a:round/>
                      <a:headEnd len="sm" w="sm" type="none"/>
                      <a:tailEnd len="sm" w="sm" type="none"/>
                    </a:lnB>
                  </a:tcPr>
                </a:tc>
              </a:tr>
              <a:tr h="537000">
                <a:tc>
                  <a:txBody>
                    <a:bodyPr/>
                    <a:lstStyle/>
                    <a:p>
                      <a:pPr indent="0" lvl="0" marL="0" rtl="0" algn="l">
                        <a:spcBef>
                          <a:spcPts val="0"/>
                        </a:spcBef>
                        <a:spcAft>
                          <a:spcPts val="0"/>
                        </a:spcAft>
                        <a:buNone/>
                      </a:pPr>
                      <a:r>
                        <a:rPr b="1" lang="en-GB"/>
                        <a:t>Ward</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u="sng">
                          <a:solidFill>
                            <a:schemeClr val="hlink"/>
                          </a:solidFill>
                          <a:hlinkClick r:id="rId5"/>
                        </a:rPr>
                        <a:t>Electoral wards</a:t>
                      </a:r>
                      <a:r>
                        <a:rPr lang="en-GB"/>
                        <a:t> and divisions are the key building blocks of UK administrative geography. They are the spatial units used to elect local government councillors in metropolitan and non-metropolitan districts, unitary authorities and the London boroughs in England.</a:t>
                      </a:r>
                      <a:endParaRPr/>
                    </a:p>
                    <a:p>
                      <a:pPr indent="0" lvl="0" marL="0" rtl="0" algn="l">
                        <a:spcBef>
                          <a:spcPts val="0"/>
                        </a:spcBef>
                        <a:spcAft>
                          <a:spcPts val="0"/>
                        </a:spcAft>
                        <a:buNone/>
                      </a:pPr>
                      <a:r>
                        <a:rPr lang="en-GB"/>
                        <a:t>There are multiple wards in the City of London. In this dashboard, these have been combined to create one area for the City of London.</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3" name="Shape 663"/>
        <p:cNvGrpSpPr/>
        <p:nvPr/>
      </p:nvGrpSpPr>
      <p:grpSpPr>
        <a:xfrm>
          <a:off x="0" y="0"/>
          <a:ext cx="0" cy="0"/>
          <a:chOff x="0" y="0"/>
          <a:chExt cx="0" cy="0"/>
        </a:xfrm>
      </p:grpSpPr>
      <p:sp>
        <p:nvSpPr>
          <p:cNvPr id="664" name="Google Shape;664;g3703edf5d3c_0_745"/>
          <p:cNvSpPr txBox="1"/>
          <p:nvPr>
            <p:ph type="title"/>
          </p:nvPr>
        </p:nvSpPr>
        <p:spPr>
          <a:xfrm>
            <a:off x="311700" y="555600"/>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Glossary - conditions (1)</a:t>
            </a:r>
            <a:endParaRPr b="1">
              <a:latin typeface="Arial"/>
              <a:ea typeface="Arial"/>
              <a:cs typeface="Arial"/>
              <a:sym typeface="Arial"/>
            </a:endParaRPr>
          </a:p>
        </p:txBody>
      </p:sp>
      <p:pic>
        <p:nvPicPr>
          <p:cNvPr id="665" name="Google Shape;665;g3703edf5d3c_0_745"/>
          <p:cNvPicPr preferRelativeResize="0"/>
          <p:nvPr/>
        </p:nvPicPr>
        <p:blipFill rotWithShape="1">
          <a:blip r:embed="rId3">
            <a:alphaModFix/>
          </a:blip>
          <a:srcRect b="0" l="0" r="0" t="0"/>
          <a:stretch/>
        </p:blipFill>
        <p:spPr>
          <a:xfrm>
            <a:off x="-1400" y="150025"/>
            <a:ext cx="1394828" cy="281025"/>
          </a:xfrm>
          <a:prstGeom prst="rect">
            <a:avLst/>
          </a:prstGeom>
          <a:noFill/>
          <a:ln>
            <a:noFill/>
          </a:ln>
        </p:spPr>
      </p:pic>
      <p:graphicFrame>
        <p:nvGraphicFramePr>
          <p:cNvPr id="666" name="Google Shape;666;g3703edf5d3c_0_745"/>
          <p:cNvGraphicFramePr/>
          <p:nvPr/>
        </p:nvGraphicFramePr>
        <p:xfrm>
          <a:off x="414150" y="1101650"/>
          <a:ext cx="3000000" cy="3000000"/>
        </p:xfrm>
        <a:graphic>
          <a:graphicData uri="http://schemas.openxmlformats.org/drawingml/2006/table">
            <a:tbl>
              <a:tblPr>
                <a:noFill/>
                <a:tableStyleId>{57688822-E687-4AE7-AF88-C6E901B2769E}</a:tableStyleId>
              </a:tblPr>
              <a:tblGrid>
                <a:gridCol w="1544700"/>
                <a:gridCol w="6771000"/>
              </a:tblGrid>
              <a:tr h="558425">
                <a:tc>
                  <a:txBody>
                    <a:bodyPr/>
                    <a:lstStyle/>
                    <a:p>
                      <a:pPr indent="0" lvl="0" marL="0" rtl="0" algn="l">
                        <a:spcBef>
                          <a:spcPts val="0"/>
                        </a:spcBef>
                        <a:spcAft>
                          <a:spcPts val="0"/>
                        </a:spcAft>
                        <a:buNone/>
                      </a:pPr>
                      <a:r>
                        <a:rPr b="1" lang="en-GB"/>
                        <a:t>Term</a:t>
                      </a:r>
                      <a:endParaRPr b="1"/>
                    </a:p>
                  </a:txBody>
                  <a:tcPr marT="91425" marB="91425" marR="91425" marL="91425"/>
                </a:tc>
                <a:tc>
                  <a:txBody>
                    <a:bodyPr/>
                    <a:lstStyle/>
                    <a:p>
                      <a:pPr indent="0" lvl="0" marL="0" rtl="0" algn="l">
                        <a:spcBef>
                          <a:spcPts val="0"/>
                        </a:spcBef>
                        <a:spcAft>
                          <a:spcPts val="0"/>
                        </a:spcAft>
                        <a:buNone/>
                      </a:pPr>
                      <a:r>
                        <a:rPr b="1" lang="en-GB"/>
                        <a:t>Definition</a:t>
                      </a:r>
                      <a:endParaRPr b="1"/>
                    </a:p>
                  </a:txBody>
                  <a:tcPr marT="91425" marB="91425" marR="91425" marL="91425"/>
                </a:tc>
              </a:tr>
              <a:tr h="558425">
                <a:tc>
                  <a:txBody>
                    <a:bodyPr/>
                    <a:lstStyle/>
                    <a:p>
                      <a:pPr indent="0" lvl="0" marL="0" rtl="0" algn="l">
                        <a:spcBef>
                          <a:spcPts val="0"/>
                        </a:spcBef>
                        <a:spcAft>
                          <a:spcPts val="0"/>
                        </a:spcAft>
                        <a:buNone/>
                      </a:pPr>
                      <a:r>
                        <a:rPr b="1" lang="en-GB"/>
                        <a:t>Asthma</a:t>
                      </a:r>
                      <a:endParaRPr b="1"/>
                    </a:p>
                  </a:txBody>
                  <a:tcPr marT="91425" marB="91425" marR="91425" marL="91425"/>
                </a:tc>
                <a:tc>
                  <a:txBody>
                    <a:bodyPr/>
                    <a:lstStyle/>
                    <a:p>
                      <a:pPr indent="0" lvl="0" marL="0" rtl="0" algn="l">
                        <a:spcBef>
                          <a:spcPts val="0"/>
                        </a:spcBef>
                        <a:spcAft>
                          <a:spcPts val="0"/>
                        </a:spcAft>
                        <a:buNone/>
                      </a:pPr>
                      <a:r>
                        <a:rPr lang="en-GB" sz="1300">
                          <a:solidFill>
                            <a:srgbClr val="0B0C0C"/>
                          </a:solidFill>
                          <a:highlight>
                            <a:srgbClr val="FFFFFF"/>
                          </a:highlight>
                        </a:rPr>
                        <a:t>Patients aged 6 yrs and older with asthma, excluding those who have been prescribed no asthma-related drugs in the previous twelve months, as recorded on practice disease registers from all registered patients aged 6 yrs and older. </a:t>
                      </a:r>
                      <a:r>
                        <a:rPr lang="en-GB" sz="1300">
                          <a:solidFill>
                            <a:srgbClr val="0B0C0C"/>
                          </a:solidFill>
                          <a:highlight>
                            <a:schemeClr val="lt1"/>
                          </a:highlight>
                        </a:rPr>
                        <a:t>From </a:t>
                      </a:r>
                      <a:r>
                        <a:rPr lang="en-GB" sz="1300" u="sng">
                          <a:solidFill>
                            <a:schemeClr val="accent5"/>
                          </a:solidFill>
                          <a:highlight>
                            <a:schemeClr val="lt1"/>
                          </a:highlight>
                          <a:hlinkClick r:id="rId4">
                            <a:extLst>
                              <a:ext uri="{A12FA001-AC4F-418D-AE19-62706E023703}">
                                <ahyp:hlinkClr val="tx"/>
                              </a:ext>
                            </a:extLst>
                          </a:hlinkClick>
                        </a:rPr>
                        <a:t>Quality outcomes framework</a:t>
                      </a:r>
                      <a:r>
                        <a:rPr lang="en-GB" sz="1300">
                          <a:solidFill>
                            <a:srgbClr val="0B0C0C"/>
                          </a:solidFill>
                          <a:highlight>
                            <a:schemeClr val="lt1"/>
                          </a:highlight>
                        </a:rPr>
                        <a:t>.</a:t>
                      </a:r>
                      <a:endParaRPr b="1"/>
                    </a:p>
                  </a:txBody>
                  <a:tcPr marT="91425" marB="91425" marR="91425" marL="91425"/>
                </a:tc>
              </a:tr>
              <a:tr h="697475">
                <a:tc>
                  <a:txBody>
                    <a:bodyPr/>
                    <a:lstStyle/>
                    <a:p>
                      <a:pPr indent="0" lvl="0" marL="0" rtl="0" algn="l">
                        <a:spcBef>
                          <a:spcPts val="0"/>
                        </a:spcBef>
                        <a:spcAft>
                          <a:spcPts val="0"/>
                        </a:spcAft>
                        <a:buNone/>
                      </a:pPr>
                      <a:r>
                        <a:rPr b="1" lang="en-GB"/>
                        <a:t>Cancer</a:t>
                      </a:r>
                      <a:endParaRPr b="1"/>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sz="1300"/>
                        <a:t>Patients of all ages with a diagnosis of cancer excluding non-melanotic skin cancers diagnosed on or after 1 April 2003. </a:t>
                      </a:r>
                      <a:endParaRPr sz="1300"/>
                    </a:p>
                    <a:p>
                      <a:pPr indent="0" lvl="0" marL="0" rtl="0" algn="l">
                        <a:spcBef>
                          <a:spcPts val="0"/>
                        </a:spcBef>
                        <a:spcAft>
                          <a:spcPts val="0"/>
                        </a:spcAft>
                        <a:buNone/>
                      </a:pPr>
                      <a:r>
                        <a:rPr lang="en-GB" sz="1300"/>
                        <a:t>From the </a:t>
                      </a:r>
                      <a:r>
                        <a:rPr lang="en-GB" sz="1300" u="sng">
                          <a:solidFill>
                            <a:schemeClr val="accent5"/>
                          </a:solidFill>
                          <a:highlight>
                            <a:schemeClr val="lt1"/>
                          </a:highlight>
                          <a:hlinkClick r:id="rId5">
                            <a:extLst>
                              <a:ext uri="{A12FA001-AC4F-418D-AE19-62706E023703}">
                                <ahyp:hlinkClr val="tx"/>
                              </a:ext>
                            </a:extLst>
                          </a:hlinkClick>
                        </a:rPr>
                        <a:t>Quality outcomes framework</a:t>
                      </a:r>
                      <a:r>
                        <a:rPr lang="en-GB" sz="1300">
                          <a:solidFill>
                            <a:srgbClr val="0B0C0C"/>
                          </a:solidFill>
                          <a:highlight>
                            <a:schemeClr val="lt1"/>
                          </a:highlight>
                        </a:rPr>
                        <a:t>.</a:t>
                      </a:r>
                      <a:endParaRPr sz="1300"/>
                    </a:p>
                  </a:txBody>
                  <a:tcPr marT="91425" marB="91425" marR="91425" marL="91425"/>
                </a:tc>
              </a:tr>
              <a:tr h="697475">
                <a:tc>
                  <a:txBody>
                    <a:bodyPr/>
                    <a:lstStyle/>
                    <a:p>
                      <a:pPr indent="0" lvl="0" marL="0" rtl="0" algn="l">
                        <a:spcBef>
                          <a:spcPts val="0"/>
                        </a:spcBef>
                        <a:spcAft>
                          <a:spcPts val="0"/>
                        </a:spcAft>
                        <a:buNone/>
                      </a:pPr>
                      <a:r>
                        <a:rPr b="1" lang="en-GB"/>
                        <a:t>Coronary heart disease</a:t>
                      </a:r>
                      <a:endParaRPr b="1"/>
                    </a:p>
                  </a:txBody>
                  <a:tcPr marT="91425" marB="91425" marR="91425" marL="91425"/>
                </a:tc>
                <a:tc>
                  <a:txBody>
                    <a:bodyPr/>
                    <a:lstStyle/>
                    <a:p>
                      <a:pPr indent="0" lvl="0" marL="0" rtl="0" algn="l">
                        <a:spcBef>
                          <a:spcPts val="0"/>
                        </a:spcBef>
                        <a:spcAft>
                          <a:spcPts val="0"/>
                        </a:spcAft>
                        <a:buNone/>
                      </a:pPr>
                      <a:r>
                        <a:rPr lang="en-GB" sz="1300"/>
                        <a:t>P</a:t>
                      </a:r>
                      <a:r>
                        <a:rPr lang="en-GB" sz="1300"/>
                        <a:t>atients of all ages with coronary heart disease (CHD), as recorded on practice disease register. </a:t>
                      </a:r>
                      <a:r>
                        <a:rPr lang="en-GB" sz="1300">
                          <a:solidFill>
                            <a:srgbClr val="0B0C0C"/>
                          </a:solidFill>
                          <a:highlight>
                            <a:schemeClr val="lt1"/>
                          </a:highlight>
                        </a:rPr>
                        <a:t>From </a:t>
                      </a:r>
                      <a:r>
                        <a:rPr lang="en-GB" sz="1300" u="sng">
                          <a:solidFill>
                            <a:schemeClr val="accent5"/>
                          </a:solidFill>
                          <a:highlight>
                            <a:schemeClr val="lt1"/>
                          </a:highlight>
                          <a:hlinkClick r:id="rId6">
                            <a:extLst>
                              <a:ext uri="{A12FA001-AC4F-418D-AE19-62706E023703}">
                                <ahyp:hlinkClr val="tx"/>
                              </a:ext>
                            </a:extLst>
                          </a:hlinkClick>
                        </a:rPr>
                        <a:t>Quality outcomes framework</a:t>
                      </a:r>
                      <a:r>
                        <a:rPr lang="en-GB" sz="1300">
                          <a:solidFill>
                            <a:srgbClr val="0B0C0C"/>
                          </a:solidFill>
                          <a:highlight>
                            <a:schemeClr val="lt1"/>
                          </a:highlight>
                        </a:rPr>
                        <a:t>.</a:t>
                      </a:r>
                      <a:endParaRPr/>
                    </a:p>
                  </a:txBody>
                  <a:tcPr marT="91425" marB="91425" marR="91425" marL="91425"/>
                </a:tc>
              </a:tr>
              <a:tr h="558425">
                <a:tc>
                  <a:txBody>
                    <a:bodyPr/>
                    <a:lstStyle/>
                    <a:p>
                      <a:pPr indent="0" lvl="0" marL="0" rtl="0" algn="l">
                        <a:spcBef>
                          <a:spcPts val="0"/>
                        </a:spcBef>
                        <a:spcAft>
                          <a:spcPts val="0"/>
                        </a:spcAft>
                        <a:buNone/>
                      </a:pPr>
                      <a:r>
                        <a:rPr b="1" lang="en-GB"/>
                        <a:t>Chronic kidney disease</a:t>
                      </a:r>
                      <a:endParaRPr b="1"/>
                    </a:p>
                  </a:txBody>
                  <a:tcPr marT="91425" marB="91425" marR="91425" marL="91425"/>
                </a:tc>
                <a:tc>
                  <a:txBody>
                    <a:bodyPr/>
                    <a:lstStyle/>
                    <a:p>
                      <a:pPr indent="0" lvl="0" marL="0" rtl="0" algn="l">
                        <a:spcBef>
                          <a:spcPts val="0"/>
                        </a:spcBef>
                        <a:spcAft>
                          <a:spcPts val="0"/>
                        </a:spcAft>
                        <a:buNone/>
                      </a:pPr>
                      <a:r>
                        <a:rPr lang="en-GB" sz="1300"/>
                        <a:t>P</a:t>
                      </a:r>
                      <a:r>
                        <a:rPr lang="en-GB" sz="1300"/>
                        <a:t>atients aged 18 years and over with chronic kidney disease (CKD) with classification of categories G3a to G5, as recorded on practice disease registers. </a:t>
                      </a:r>
                      <a:r>
                        <a:rPr lang="en-GB" sz="1300">
                          <a:solidFill>
                            <a:srgbClr val="0B0C0C"/>
                          </a:solidFill>
                          <a:highlight>
                            <a:schemeClr val="lt1"/>
                          </a:highlight>
                        </a:rPr>
                        <a:t>From </a:t>
                      </a:r>
                      <a:r>
                        <a:rPr lang="en-GB" sz="1300" u="sng">
                          <a:solidFill>
                            <a:schemeClr val="hlink"/>
                          </a:solidFill>
                          <a:highlight>
                            <a:schemeClr val="lt1"/>
                          </a:highlight>
                          <a:hlinkClick r:id="rId7"/>
                        </a:rPr>
                        <a:t>Quality outcomes framework</a:t>
                      </a:r>
                      <a:r>
                        <a:rPr lang="en-GB" sz="1300">
                          <a:solidFill>
                            <a:srgbClr val="0B0C0C"/>
                          </a:solidFill>
                          <a:highlight>
                            <a:schemeClr val="lt1"/>
                          </a:highlight>
                        </a:rPr>
                        <a:t>.</a:t>
                      </a:r>
                      <a:endParaRPr sz="1300"/>
                    </a:p>
                  </a:txBody>
                  <a:tcPr marT="91425" marB="91425" marR="91425" marL="91425"/>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0" name="Shape 670"/>
        <p:cNvGrpSpPr/>
        <p:nvPr/>
      </p:nvGrpSpPr>
      <p:grpSpPr>
        <a:xfrm>
          <a:off x="0" y="0"/>
          <a:ext cx="0" cy="0"/>
          <a:chOff x="0" y="0"/>
          <a:chExt cx="0" cy="0"/>
        </a:xfrm>
      </p:grpSpPr>
      <p:sp>
        <p:nvSpPr>
          <p:cNvPr id="671" name="Google Shape;671;g3710478b82b_0_0"/>
          <p:cNvSpPr txBox="1"/>
          <p:nvPr>
            <p:ph type="title"/>
          </p:nvPr>
        </p:nvSpPr>
        <p:spPr>
          <a:xfrm>
            <a:off x="311700" y="555600"/>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Glossary - conditions (2)</a:t>
            </a:r>
            <a:endParaRPr b="1">
              <a:latin typeface="Arial"/>
              <a:ea typeface="Arial"/>
              <a:cs typeface="Arial"/>
              <a:sym typeface="Arial"/>
            </a:endParaRPr>
          </a:p>
        </p:txBody>
      </p:sp>
      <p:pic>
        <p:nvPicPr>
          <p:cNvPr id="672" name="Google Shape;672;g3710478b82b_0_0"/>
          <p:cNvPicPr preferRelativeResize="0"/>
          <p:nvPr/>
        </p:nvPicPr>
        <p:blipFill rotWithShape="1">
          <a:blip r:embed="rId3">
            <a:alphaModFix/>
          </a:blip>
          <a:srcRect b="0" l="0" r="0" t="0"/>
          <a:stretch/>
        </p:blipFill>
        <p:spPr>
          <a:xfrm>
            <a:off x="-1400" y="150025"/>
            <a:ext cx="1394828" cy="281025"/>
          </a:xfrm>
          <a:prstGeom prst="rect">
            <a:avLst/>
          </a:prstGeom>
          <a:noFill/>
          <a:ln>
            <a:noFill/>
          </a:ln>
        </p:spPr>
      </p:pic>
      <p:graphicFrame>
        <p:nvGraphicFramePr>
          <p:cNvPr id="673" name="Google Shape;673;g3710478b82b_0_0"/>
          <p:cNvGraphicFramePr/>
          <p:nvPr/>
        </p:nvGraphicFramePr>
        <p:xfrm>
          <a:off x="370350" y="1146450"/>
          <a:ext cx="3000000" cy="3000000"/>
        </p:xfrm>
        <a:graphic>
          <a:graphicData uri="http://schemas.openxmlformats.org/drawingml/2006/table">
            <a:tbl>
              <a:tblPr>
                <a:noFill/>
                <a:tableStyleId>{57688822-E687-4AE7-AF88-C6E901B2769E}</a:tableStyleId>
              </a:tblPr>
              <a:tblGrid>
                <a:gridCol w="2005925"/>
                <a:gridCol w="6309775"/>
              </a:tblGrid>
              <a:tr h="558425">
                <a:tc>
                  <a:txBody>
                    <a:bodyPr/>
                    <a:lstStyle/>
                    <a:p>
                      <a:pPr indent="0" lvl="0" marL="0" rtl="0" algn="l">
                        <a:spcBef>
                          <a:spcPts val="0"/>
                        </a:spcBef>
                        <a:spcAft>
                          <a:spcPts val="0"/>
                        </a:spcAft>
                        <a:buNone/>
                      </a:pPr>
                      <a:r>
                        <a:rPr b="1" lang="en-GB"/>
                        <a:t>Term</a:t>
                      </a:r>
                      <a:endParaRPr b="1"/>
                    </a:p>
                  </a:txBody>
                  <a:tcPr marT="91425" marB="91425" marR="91425" marL="91425"/>
                </a:tc>
                <a:tc>
                  <a:txBody>
                    <a:bodyPr/>
                    <a:lstStyle/>
                    <a:p>
                      <a:pPr indent="0" lvl="0" marL="0" rtl="0" algn="l">
                        <a:spcBef>
                          <a:spcPts val="0"/>
                        </a:spcBef>
                        <a:spcAft>
                          <a:spcPts val="0"/>
                        </a:spcAft>
                        <a:buNone/>
                      </a:pPr>
                      <a:r>
                        <a:rPr b="1" lang="en-GB"/>
                        <a:t>Definition</a:t>
                      </a:r>
                      <a:endParaRPr b="1"/>
                    </a:p>
                  </a:txBody>
                  <a:tcPr marT="91425" marB="91425" marR="91425" marL="91425"/>
                </a:tc>
              </a:tr>
              <a:tr h="558425">
                <a:tc>
                  <a:txBody>
                    <a:bodyPr/>
                    <a:lstStyle/>
                    <a:p>
                      <a:pPr indent="0" lvl="0" marL="0" rtl="0" algn="l">
                        <a:spcBef>
                          <a:spcPts val="0"/>
                        </a:spcBef>
                        <a:spcAft>
                          <a:spcPts val="0"/>
                        </a:spcAft>
                        <a:buNone/>
                      </a:pPr>
                      <a:r>
                        <a:rPr b="1" lang="en-GB"/>
                        <a:t>Chronic obstructive pulmonary disease</a:t>
                      </a:r>
                      <a:endParaRPr b="1"/>
                    </a:p>
                  </a:txBody>
                  <a:tcPr marT="91425" marB="91425" marR="91425" marL="91425"/>
                </a:tc>
                <a:tc>
                  <a:txBody>
                    <a:bodyPr/>
                    <a:lstStyle/>
                    <a:p>
                      <a:pPr indent="0" lvl="0" marL="0" rtl="0" algn="l">
                        <a:spcBef>
                          <a:spcPts val="0"/>
                        </a:spcBef>
                        <a:spcAft>
                          <a:spcPts val="0"/>
                        </a:spcAft>
                        <a:buNone/>
                      </a:pPr>
                      <a:r>
                        <a:rPr lang="en-GB" sz="1300">
                          <a:solidFill>
                            <a:srgbClr val="0B0C0C"/>
                          </a:solidFill>
                          <a:highlight>
                            <a:srgbClr val="FFFFFF"/>
                          </a:highlight>
                        </a:rPr>
                        <a:t>Patients of all ages </a:t>
                      </a:r>
                      <a:r>
                        <a:rPr lang="en-GB" sz="1300">
                          <a:solidFill>
                            <a:srgbClr val="0B0C0C"/>
                          </a:solidFill>
                          <a:highlight>
                            <a:srgbClr val="FFFFFF"/>
                          </a:highlight>
                        </a:rPr>
                        <a:t>with COPD, as recorded on practice disease registers</a:t>
                      </a:r>
                      <a:r>
                        <a:rPr lang="en-GB" sz="1300">
                          <a:solidFill>
                            <a:srgbClr val="0B0C0C"/>
                          </a:solidFill>
                          <a:highlight>
                            <a:srgbClr val="FFFFFF"/>
                          </a:highlight>
                        </a:rPr>
                        <a:t>. </a:t>
                      </a:r>
                      <a:r>
                        <a:rPr lang="en-GB" sz="1300">
                          <a:solidFill>
                            <a:srgbClr val="0B0C0C"/>
                          </a:solidFill>
                          <a:highlight>
                            <a:schemeClr val="lt1"/>
                          </a:highlight>
                        </a:rPr>
                        <a:t>From </a:t>
                      </a:r>
                      <a:r>
                        <a:rPr lang="en-GB" sz="1300" u="sng">
                          <a:solidFill>
                            <a:schemeClr val="accent5"/>
                          </a:solidFill>
                          <a:highlight>
                            <a:schemeClr val="lt1"/>
                          </a:highlight>
                          <a:hlinkClick r:id="rId4">
                            <a:extLst>
                              <a:ext uri="{A12FA001-AC4F-418D-AE19-62706E023703}">
                                <ahyp:hlinkClr val="tx"/>
                              </a:ext>
                            </a:extLst>
                          </a:hlinkClick>
                        </a:rPr>
                        <a:t>Quality outcomes framework</a:t>
                      </a:r>
                      <a:r>
                        <a:rPr lang="en-GB" sz="1300">
                          <a:solidFill>
                            <a:srgbClr val="0B0C0C"/>
                          </a:solidFill>
                          <a:highlight>
                            <a:schemeClr val="lt1"/>
                          </a:highlight>
                        </a:rPr>
                        <a:t>.</a:t>
                      </a:r>
                      <a:endParaRPr b="1"/>
                    </a:p>
                  </a:txBody>
                  <a:tcPr marT="91425" marB="91425" marR="91425" marL="91425"/>
                </a:tc>
              </a:tr>
              <a:tr h="697475">
                <a:tc>
                  <a:txBody>
                    <a:bodyPr/>
                    <a:lstStyle/>
                    <a:p>
                      <a:pPr indent="0" lvl="0" marL="0" rtl="0" algn="l">
                        <a:spcBef>
                          <a:spcPts val="0"/>
                        </a:spcBef>
                        <a:spcAft>
                          <a:spcPts val="0"/>
                        </a:spcAft>
                        <a:buNone/>
                      </a:pPr>
                      <a:r>
                        <a:rPr b="1" lang="en-GB"/>
                        <a:t>Dementia</a:t>
                      </a:r>
                      <a:endParaRPr b="1"/>
                    </a:p>
                  </a:txBody>
                  <a:tcPr marT="91425" marB="91425" marR="91425" marL="91425"/>
                </a:tc>
                <a:tc>
                  <a:txBody>
                    <a:bodyPr/>
                    <a:lstStyle/>
                    <a:p>
                      <a:pPr indent="0" lvl="0" marL="0" rtl="0" algn="l">
                        <a:spcBef>
                          <a:spcPts val="0"/>
                        </a:spcBef>
                        <a:spcAft>
                          <a:spcPts val="0"/>
                        </a:spcAft>
                        <a:buNone/>
                      </a:pPr>
                      <a:r>
                        <a:rPr lang="en-GB" sz="1300"/>
                        <a:t>Patients </a:t>
                      </a:r>
                      <a:r>
                        <a:rPr lang="en-GB" sz="1300">
                          <a:solidFill>
                            <a:srgbClr val="0B0C0C"/>
                          </a:solidFill>
                          <a:highlight>
                            <a:srgbClr val="FFFFFF"/>
                          </a:highlight>
                        </a:rPr>
                        <a:t>with dementia recorded on GP practice registers </a:t>
                      </a:r>
                      <a:r>
                        <a:rPr lang="en-GB" sz="1300"/>
                        <a:t> </a:t>
                      </a:r>
                      <a:r>
                        <a:rPr lang="en-GB" sz="1300">
                          <a:solidFill>
                            <a:srgbClr val="0B0C0C"/>
                          </a:solidFill>
                          <a:highlight>
                            <a:schemeClr val="lt1"/>
                          </a:highlight>
                        </a:rPr>
                        <a:t>From </a:t>
                      </a:r>
                      <a:r>
                        <a:rPr lang="en-GB" sz="1300" u="sng">
                          <a:solidFill>
                            <a:schemeClr val="accent5"/>
                          </a:solidFill>
                          <a:highlight>
                            <a:schemeClr val="lt1"/>
                          </a:highlight>
                          <a:hlinkClick r:id="rId5">
                            <a:extLst>
                              <a:ext uri="{A12FA001-AC4F-418D-AE19-62706E023703}">
                                <ahyp:hlinkClr val="tx"/>
                              </a:ext>
                            </a:extLst>
                          </a:hlinkClick>
                        </a:rPr>
                        <a:t>Quality outcomes framework</a:t>
                      </a:r>
                      <a:r>
                        <a:rPr lang="en-GB" sz="1300">
                          <a:solidFill>
                            <a:srgbClr val="0B0C0C"/>
                          </a:solidFill>
                          <a:highlight>
                            <a:schemeClr val="lt1"/>
                          </a:highlight>
                        </a:rPr>
                        <a:t>.</a:t>
                      </a:r>
                      <a:endParaRPr/>
                    </a:p>
                  </a:txBody>
                  <a:tcPr marT="91425" marB="91425" marR="91425" marL="91425"/>
                </a:tc>
              </a:tr>
              <a:tr h="558425">
                <a:tc>
                  <a:txBody>
                    <a:bodyPr/>
                    <a:lstStyle/>
                    <a:p>
                      <a:pPr indent="0" lvl="0" marL="0" rtl="0" algn="l">
                        <a:spcBef>
                          <a:spcPts val="0"/>
                        </a:spcBef>
                        <a:spcAft>
                          <a:spcPts val="0"/>
                        </a:spcAft>
                        <a:buNone/>
                      </a:pPr>
                      <a:r>
                        <a:rPr b="1" lang="en-GB"/>
                        <a:t>Diabetes</a:t>
                      </a:r>
                      <a:endParaRPr b="1"/>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300">
                          <a:solidFill>
                            <a:srgbClr val="0B0C0C"/>
                          </a:solidFill>
                          <a:highlight>
                            <a:srgbClr val="FFFFFF"/>
                          </a:highlight>
                        </a:rPr>
                        <a:t>Patients aged 17+ yrs with diabetes mellitus.</a:t>
                      </a:r>
                      <a:r>
                        <a:rPr lang="en-GB" sz="1300"/>
                        <a:t> </a:t>
                      </a:r>
                      <a:r>
                        <a:rPr lang="en-GB" sz="1300">
                          <a:solidFill>
                            <a:srgbClr val="0B0C0C"/>
                          </a:solidFill>
                          <a:highlight>
                            <a:schemeClr val="lt1"/>
                          </a:highlight>
                        </a:rPr>
                        <a:t>From </a:t>
                      </a:r>
                      <a:r>
                        <a:rPr lang="en-GB" sz="1300" u="sng">
                          <a:solidFill>
                            <a:schemeClr val="hlink"/>
                          </a:solidFill>
                          <a:highlight>
                            <a:schemeClr val="lt1"/>
                          </a:highlight>
                          <a:hlinkClick r:id="rId6"/>
                        </a:rPr>
                        <a:t>Quality outcomes framework</a:t>
                      </a:r>
                      <a:r>
                        <a:rPr lang="en-GB" sz="1300">
                          <a:solidFill>
                            <a:srgbClr val="0B0C0C"/>
                          </a:solidFill>
                          <a:highlight>
                            <a:schemeClr val="lt1"/>
                          </a:highlight>
                        </a:rPr>
                        <a:t>.</a:t>
                      </a:r>
                      <a:endParaRPr sz="1300"/>
                    </a:p>
                  </a:txBody>
                  <a:tcPr marT="91425" marB="91425" marR="91425" marL="91425">
                    <a:lnB cap="flat" cmpd="sng" w="9525">
                      <a:solidFill>
                        <a:srgbClr val="9E9E9E"/>
                      </a:solidFill>
                      <a:prstDash val="solid"/>
                      <a:round/>
                      <a:headEnd len="sm" w="sm" type="none"/>
                      <a:tailEnd len="sm" w="sm" type="none"/>
                    </a:lnB>
                  </a:tcPr>
                </a:tc>
              </a:tr>
              <a:tr h="558425">
                <a:tc>
                  <a:txBody>
                    <a:bodyPr/>
                    <a:lstStyle/>
                    <a:p>
                      <a:pPr indent="0" lvl="0" marL="0" rtl="0" algn="l">
                        <a:spcBef>
                          <a:spcPts val="0"/>
                        </a:spcBef>
                        <a:spcAft>
                          <a:spcPts val="0"/>
                        </a:spcAft>
                        <a:buNone/>
                      </a:pPr>
                      <a:r>
                        <a:rPr b="1" lang="en-GB"/>
                        <a:t>Depression</a:t>
                      </a:r>
                      <a:endParaRPr b="1"/>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300">
                          <a:solidFill>
                            <a:srgbClr val="0B0C0C"/>
                          </a:solidFill>
                          <a:highlight>
                            <a:srgbClr val="FFFFFF"/>
                          </a:highlight>
                        </a:rPr>
                        <a:t>Patients aged 18 or over with a new diagnosis of depression in the preceding 1 April to 31 March, who have been reviewed not earlier than 10 days after and not later than 56 days after the date of diagnosis. </a:t>
                      </a:r>
                      <a:r>
                        <a:rPr lang="en-GB" sz="1300">
                          <a:solidFill>
                            <a:srgbClr val="0B0C0C"/>
                          </a:solidFill>
                          <a:highlight>
                            <a:schemeClr val="lt1"/>
                          </a:highlight>
                        </a:rPr>
                        <a:t>From </a:t>
                      </a:r>
                      <a:r>
                        <a:rPr lang="en-GB" sz="1300" u="sng">
                          <a:solidFill>
                            <a:schemeClr val="accent5"/>
                          </a:solidFill>
                          <a:highlight>
                            <a:schemeClr val="lt1"/>
                          </a:highlight>
                          <a:hlinkClick r:id="rId7">
                            <a:extLst>
                              <a:ext uri="{A12FA001-AC4F-418D-AE19-62706E023703}">
                                <ahyp:hlinkClr val="tx"/>
                              </a:ext>
                            </a:extLst>
                          </a:hlinkClick>
                        </a:rPr>
                        <a:t>Quality outcomes framework</a:t>
                      </a:r>
                      <a:r>
                        <a:rPr lang="en-GB" sz="1300">
                          <a:solidFill>
                            <a:srgbClr val="0B0C0C"/>
                          </a:solidFill>
                          <a:highlight>
                            <a:schemeClr val="lt1"/>
                          </a:highlight>
                        </a:rPr>
                        <a:t>.</a:t>
                      </a:r>
                      <a:endParaRPr sz="1300">
                        <a:solidFill>
                          <a:srgbClr val="0B0C0C"/>
                        </a:solidFill>
                        <a:highlight>
                          <a:srgbClr val="FFFFFF"/>
                        </a:highlight>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58425">
                <a:tc>
                  <a:txBody>
                    <a:bodyPr/>
                    <a:lstStyle/>
                    <a:p>
                      <a:pPr indent="0" lvl="0" marL="0" rtl="0" algn="l">
                        <a:spcBef>
                          <a:spcPts val="0"/>
                        </a:spcBef>
                        <a:spcAft>
                          <a:spcPts val="0"/>
                        </a:spcAft>
                        <a:buNone/>
                      </a:pPr>
                      <a:r>
                        <a:rPr b="1" lang="en-GB"/>
                        <a:t>Epilepsy</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300">
                          <a:solidFill>
                            <a:srgbClr val="0B0C0C"/>
                          </a:solidFill>
                          <a:highlight>
                            <a:srgbClr val="FFFFFF"/>
                          </a:highlight>
                        </a:rPr>
                        <a:t>Patients aged 18 and over who are receiving drug treatment for epilepsy. </a:t>
                      </a:r>
                      <a:r>
                        <a:rPr lang="en-GB" sz="1300">
                          <a:solidFill>
                            <a:srgbClr val="0B0C0C"/>
                          </a:solidFill>
                          <a:highlight>
                            <a:schemeClr val="lt1"/>
                          </a:highlight>
                        </a:rPr>
                        <a:t>From </a:t>
                      </a:r>
                      <a:r>
                        <a:rPr lang="en-GB" sz="1300" u="sng">
                          <a:solidFill>
                            <a:schemeClr val="accent5"/>
                          </a:solidFill>
                          <a:highlight>
                            <a:schemeClr val="lt1"/>
                          </a:highlight>
                          <a:hlinkClick r:id="rId8">
                            <a:extLst>
                              <a:ext uri="{A12FA001-AC4F-418D-AE19-62706E023703}">
                                <ahyp:hlinkClr val="tx"/>
                              </a:ext>
                            </a:extLst>
                          </a:hlinkClick>
                        </a:rPr>
                        <a:t>Quality outcomes framework</a:t>
                      </a:r>
                      <a:r>
                        <a:rPr lang="en-GB" sz="1300">
                          <a:solidFill>
                            <a:srgbClr val="0B0C0C"/>
                          </a:solidFill>
                          <a:highlight>
                            <a:schemeClr val="lt1"/>
                          </a:highlight>
                        </a:rPr>
                        <a:t>.</a:t>
                      </a:r>
                      <a:endParaRPr b="1" sz="1300">
                        <a:solidFill>
                          <a:srgbClr val="0B0C0C"/>
                        </a:solidFill>
                        <a:highlight>
                          <a:srgbClr val="FF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7" name="Shape 677"/>
        <p:cNvGrpSpPr/>
        <p:nvPr/>
      </p:nvGrpSpPr>
      <p:grpSpPr>
        <a:xfrm>
          <a:off x="0" y="0"/>
          <a:ext cx="0" cy="0"/>
          <a:chOff x="0" y="0"/>
          <a:chExt cx="0" cy="0"/>
        </a:xfrm>
      </p:grpSpPr>
      <p:sp>
        <p:nvSpPr>
          <p:cNvPr id="678" name="Google Shape;678;g3710478b82b_0_9"/>
          <p:cNvSpPr txBox="1"/>
          <p:nvPr>
            <p:ph type="title"/>
          </p:nvPr>
        </p:nvSpPr>
        <p:spPr>
          <a:xfrm>
            <a:off x="355500" y="431050"/>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Glossary - conditions (3)</a:t>
            </a:r>
            <a:endParaRPr b="1">
              <a:latin typeface="Arial"/>
              <a:ea typeface="Arial"/>
              <a:cs typeface="Arial"/>
              <a:sym typeface="Arial"/>
            </a:endParaRPr>
          </a:p>
        </p:txBody>
      </p:sp>
      <p:pic>
        <p:nvPicPr>
          <p:cNvPr id="679" name="Google Shape;679;g3710478b82b_0_9"/>
          <p:cNvPicPr preferRelativeResize="0"/>
          <p:nvPr/>
        </p:nvPicPr>
        <p:blipFill rotWithShape="1">
          <a:blip r:embed="rId3">
            <a:alphaModFix/>
          </a:blip>
          <a:srcRect b="0" l="0" r="0" t="0"/>
          <a:stretch/>
        </p:blipFill>
        <p:spPr>
          <a:xfrm>
            <a:off x="-1400" y="150025"/>
            <a:ext cx="1394828" cy="281025"/>
          </a:xfrm>
          <a:prstGeom prst="rect">
            <a:avLst/>
          </a:prstGeom>
          <a:noFill/>
          <a:ln>
            <a:noFill/>
          </a:ln>
        </p:spPr>
      </p:pic>
      <p:graphicFrame>
        <p:nvGraphicFramePr>
          <p:cNvPr id="680" name="Google Shape;680;g3710478b82b_0_9"/>
          <p:cNvGraphicFramePr/>
          <p:nvPr/>
        </p:nvGraphicFramePr>
        <p:xfrm>
          <a:off x="311700" y="936550"/>
          <a:ext cx="3000000" cy="3000000"/>
        </p:xfrm>
        <a:graphic>
          <a:graphicData uri="http://schemas.openxmlformats.org/drawingml/2006/table">
            <a:tbl>
              <a:tblPr>
                <a:noFill/>
                <a:tableStyleId>{57688822-E687-4AE7-AF88-C6E901B2769E}</a:tableStyleId>
              </a:tblPr>
              <a:tblGrid>
                <a:gridCol w="1544700"/>
                <a:gridCol w="6771000"/>
              </a:tblGrid>
              <a:tr h="558425">
                <a:tc>
                  <a:txBody>
                    <a:bodyPr/>
                    <a:lstStyle/>
                    <a:p>
                      <a:pPr indent="0" lvl="0" marL="0" rtl="0" algn="l">
                        <a:spcBef>
                          <a:spcPts val="0"/>
                        </a:spcBef>
                        <a:spcAft>
                          <a:spcPts val="0"/>
                        </a:spcAft>
                        <a:buNone/>
                      </a:pPr>
                      <a:r>
                        <a:rPr b="1" lang="en-GB"/>
                        <a:t>Term</a:t>
                      </a:r>
                      <a:endParaRPr b="1"/>
                    </a:p>
                  </a:txBody>
                  <a:tcPr marT="91425" marB="91425" marR="91425" marL="91425"/>
                </a:tc>
                <a:tc>
                  <a:txBody>
                    <a:bodyPr/>
                    <a:lstStyle/>
                    <a:p>
                      <a:pPr indent="0" lvl="0" marL="0" rtl="0" algn="l">
                        <a:spcBef>
                          <a:spcPts val="0"/>
                        </a:spcBef>
                        <a:spcAft>
                          <a:spcPts val="0"/>
                        </a:spcAft>
                        <a:buNone/>
                      </a:pPr>
                      <a:r>
                        <a:rPr b="1" lang="en-GB"/>
                        <a:t>Definition</a:t>
                      </a:r>
                      <a:endParaRPr b="1"/>
                    </a:p>
                  </a:txBody>
                  <a:tcPr marT="91425" marB="91425" marR="91425" marL="91425"/>
                </a:tc>
              </a:tr>
              <a:tr h="529775">
                <a:tc>
                  <a:txBody>
                    <a:bodyPr/>
                    <a:lstStyle/>
                    <a:p>
                      <a:pPr indent="0" lvl="0" marL="0" rtl="0" algn="l">
                        <a:spcBef>
                          <a:spcPts val="0"/>
                        </a:spcBef>
                        <a:spcAft>
                          <a:spcPts val="0"/>
                        </a:spcAft>
                        <a:buNone/>
                      </a:pPr>
                      <a:r>
                        <a:rPr b="1" lang="en-GB"/>
                        <a:t>Heart failure</a:t>
                      </a:r>
                      <a:endParaRPr b="1"/>
                    </a:p>
                  </a:txBody>
                  <a:tcPr marT="91425" marB="91425" marR="91425" marL="91425"/>
                </a:tc>
                <a:tc>
                  <a:txBody>
                    <a:bodyPr/>
                    <a:lstStyle/>
                    <a:p>
                      <a:pPr indent="0" lvl="0" marL="0" rtl="0" algn="l">
                        <a:spcBef>
                          <a:spcPts val="0"/>
                        </a:spcBef>
                        <a:spcAft>
                          <a:spcPts val="0"/>
                        </a:spcAft>
                        <a:buNone/>
                      </a:pPr>
                      <a:r>
                        <a:rPr lang="en-GB" sz="1300"/>
                        <a:t>Patients of all ages who have been diagnosed with heart failure. </a:t>
                      </a:r>
                      <a:r>
                        <a:rPr lang="en-GB" sz="1300">
                          <a:solidFill>
                            <a:srgbClr val="0B0C0C"/>
                          </a:solidFill>
                          <a:highlight>
                            <a:schemeClr val="lt1"/>
                          </a:highlight>
                        </a:rPr>
                        <a:t>From </a:t>
                      </a:r>
                      <a:r>
                        <a:rPr lang="en-GB" sz="1300" u="sng">
                          <a:solidFill>
                            <a:schemeClr val="accent5"/>
                          </a:solidFill>
                          <a:highlight>
                            <a:schemeClr val="lt1"/>
                          </a:highlight>
                          <a:hlinkClick r:id="rId4">
                            <a:extLst>
                              <a:ext uri="{A12FA001-AC4F-418D-AE19-62706E023703}">
                                <ahyp:hlinkClr val="tx"/>
                              </a:ext>
                            </a:extLst>
                          </a:hlinkClick>
                        </a:rPr>
                        <a:t>Quality outcomes framework</a:t>
                      </a:r>
                      <a:r>
                        <a:rPr lang="en-GB" sz="1300">
                          <a:solidFill>
                            <a:srgbClr val="0B0C0C"/>
                          </a:solidFill>
                          <a:highlight>
                            <a:schemeClr val="lt1"/>
                          </a:highlight>
                        </a:rPr>
                        <a:t>.</a:t>
                      </a:r>
                      <a:endParaRPr sz="1300"/>
                    </a:p>
                  </a:txBody>
                  <a:tcPr marT="91425" marB="91425" marR="91425" marL="91425"/>
                </a:tc>
              </a:tr>
              <a:tr h="529750">
                <a:tc>
                  <a:txBody>
                    <a:bodyPr/>
                    <a:lstStyle/>
                    <a:p>
                      <a:pPr indent="0" lvl="0" marL="0" rtl="0" algn="l">
                        <a:spcBef>
                          <a:spcPts val="0"/>
                        </a:spcBef>
                        <a:spcAft>
                          <a:spcPts val="0"/>
                        </a:spcAft>
                        <a:buNone/>
                      </a:pPr>
                      <a:r>
                        <a:rPr b="1" lang="en-GB"/>
                        <a:t>Hypertension</a:t>
                      </a:r>
                      <a:endParaRPr b="1"/>
                    </a:p>
                  </a:txBody>
                  <a:tcPr marT="91425" marB="91425" marR="91425" marL="91425"/>
                </a:tc>
                <a:tc>
                  <a:txBody>
                    <a:bodyPr/>
                    <a:lstStyle/>
                    <a:p>
                      <a:pPr indent="0" lvl="0" marL="0" rtl="0" algn="l">
                        <a:spcBef>
                          <a:spcPts val="0"/>
                        </a:spcBef>
                        <a:spcAft>
                          <a:spcPts val="0"/>
                        </a:spcAft>
                        <a:buNone/>
                      </a:pPr>
                      <a:r>
                        <a:rPr lang="en-GB" sz="1300"/>
                        <a:t>The number of patients with established hypertension, as recorded on practice disease registers. </a:t>
                      </a:r>
                      <a:r>
                        <a:rPr lang="en-GB" sz="1300">
                          <a:solidFill>
                            <a:srgbClr val="0B0C0C"/>
                          </a:solidFill>
                          <a:highlight>
                            <a:schemeClr val="lt1"/>
                          </a:highlight>
                        </a:rPr>
                        <a:t>From </a:t>
                      </a:r>
                      <a:r>
                        <a:rPr lang="en-GB" sz="1300" u="sng">
                          <a:solidFill>
                            <a:schemeClr val="accent5"/>
                          </a:solidFill>
                          <a:highlight>
                            <a:schemeClr val="lt1"/>
                          </a:highlight>
                          <a:hlinkClick r:id="rId5">
                            <a:extLst>
                              <a:ext uri="{A12FA001-AC4F-418D-AE19-62706E023703}">
                                <ahyp:hlinkClr val="tx"/>
                              </a:ext>
                            </a:extLst>
                          </a:hlinkClick>
                        </a:rPr>
                        <a:t>Quality outcomes framework</a:t>
                      </a:r>
                      <a:r>
                        <a:rPr lang="en-GB" sz="1300">
                          <a:solidFill>
                            <a:srgbClr val="0B0C0C"/>
                          </a:solidFill>
                          <a:highlight>
                            <a:schemeClr val="lt1"/>
                          </a:highlight>
                        </a:rPr>
                        <a:t>.</a:t>
                      </a:r>
                      <a:endParaRPr/>
                    </a:p>
                  </a:txBody>
                  <a:tcPr marT="91425" marB="91425" marR="91425" marL="91425"/>
                </a:tc>
              </a:tr>
              <a:tr h="558425">
                <a:tc>
                  <a:txBody>
                    <a:bodyPr/>
                    <a:lstStyle/>
                    <a:p>
                      <a:pPr indent="0" lvl="0" marL="0" rtl="0" algn="l">
                        <a:spcBef>
                          <a:spcPts val="0"/>
                        </a:spcBef>
                        <a:spcAft>
                          <a:spcPts val="0"/>
                        </a:spcAft>
                        <a:buNone/>
                      </a:pPr>
                      <a:r>
                        <a:rPr b="1" lang="en-GB"/>
                        <a:t>Learning disabilities </a:t>
                      </a:r>
                      <a:endParaRPr b="1"/>
                    </a:p>
                  </a:txBody>
                  <a:tcPr marT="91425" marB="91425" marR="91425" marL="91425"/>
                </a:tc>
                <a:tc>
                  <a:txBody>
                    <a:bodyPr/>
                    <a:lstStyle/>
                    <a:p>
                      <a:pPr indent="0" lvl="0" marL="0" rtl="0" algn="l">
                        <a:spcBef>
                          <a:spcPts val="0"/>
                        </a:spcBef>
                        <a:spcAft>
                          <a:spcPts val="0"/>
                        </a:spcAft>
                        <a:buNone/>
                      </a:pPr>
                      <a:r>
                        <a:rPr lang="en-GB" sz="1300">
                          <a:solidFill>
                            <a:srgbClr val="0B0C0C"/>
                          </a:solidFill>
                          <a:highlight>
                            <a:srgbClr val="FFFFFF"/>
                          </a:highlight>
                        </a:rPr>
                        <a:t>Patients with learning disabilities, as recorded on the practice disease register.</a:t>
                      </a:r>
                      <a:endParaRPr sz="1300">
                        <a:solidFill>
                          <a:srgbClr val="0B0C0C"/>
                        </a:solidFill>
                        <a:highlight>
                          <a:srgbClr val="FFFFFF"/>
                        </a:highlight>
                      </a:endParaRPr>
                    </a:p>
                    <a:p>
                      <a:pPr indent="0" lvl="0" marL="0" rtl="0" algn="l">
                        <a:spcBef>
                          <a:spcPts val="0"/>
                        </a:spcBef>
                        <a:spcAft>
                          <a:spcPts val="0"/>
                        </a:spcAft>
                        <a:buNone/>
                      </a:pPr>
                      <a:r>
                        <a:rPr lang="en-GB" sz="1300">
                          <a:solidFill>
                            <a:srgbClr val="0B0C0C"/>
                          </a:solidFill>
                          <a:highlight>
                            <a:schemeClr val="lt1"/>
                          </a:highlight>
                        </a:rPr>
                        <a:t>From </a:t>
                      </a:r>
                      <a:r>
                        <a:rPr lang="en-GB" sz="1300" u="sng">
                          <a:solidFill>
                            <a:schemeClr val="hlink"/>
                          </a:solidFill>
                          <a:highlight>
                            <a:schemeClr val="lt1"/>
                          </a:highlight>
                          <a:hlinkClick r:id="rId6"/>
                        </a:rPr>
                        <a:t>Quality outcomes framework</a:t>
                      </a:r>
                      <a:r>
                        <a:rPr lang="en-GB" sz="1300">
                          <a:solidFill>
                            <a:srgbClr val="0B0C0C"/>
                          </a:solidFill>
                          <a:highlight>
                            <a:schemeClr val="lt1"/>
                          </a:highlight>
                        </a:rPr>
                        <a:t>.</a:t>
                      </a:r>
                      <a:endParaRPr sz="1300"/>
                    </a:p>
                  </a:txBody>
                  <a:tcPr marT="91425" marB="91425" marR="91425" marL="91425"/>
                </a:tc>
              </a:tr>
              <a:tr h="525675">
                <a:tc>
                  <a:txBody>
                    <a:bodyPr/>
                    <a:lstStyle/>
                    <a:p>
                      <a:pPr indent="0" lvl="0" marL="0" rtl="0" algn="l">
                        <a:spcBef>
                          <a:spcPts val="0"/>
                        </a:spcBef>
                        <a:spcAft>
                          <a:spcPts val="0"/>
                        </a:spcAft>
                        <a:buNone/>
                      </a:pPr>
                      <a:r>
                        <a:rPr b="1" lang="en-GB"/>
                        <a:t>Multiple sclerosis </a:t>
                      </a:r>
                      <a:endParaRPr b="1"/>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sz="1300">
                          <a:solidFill>
                            <a:srgbClr val="0B0C0C"/>
                          </a:solidFill>
                          <a:highlight>
                            <a:schemeClr val="lt1"/>
                          </a:highlight>
                        </a:rPr>
                        <a:t>Patients with MS, as recorded on the practice disease register.</a:t>
                      </a:r>
                      <a:endParaRPr sz="1300">
                        <a:solidFill>
                          <a:srgbClr val="0B0C0C"/>
                        </a:solidFill>
                        <a:highlight>
                          <a:schemeClr val="lt1"/>
                        </a:highlight>
                      </a:endParaRPr>
                    </a:p>
                    <a:p>
                      <a:pPr indent="0" lvl="0" marL="0" rtl="0" algn="l">
                        <a:spcBef>
                          <a:spcPts val="0"/>
                        </a:spcBef>
                        <a:spcAft>
                          <a:spcPts val="0"/>
                        </a:spcAft>
                        <a:buClr>
                          <a:schemeClr val="dk1"/>
                        </a:buClr>
                        <a:buSzPts val="1100"/>
                        <a:buFont typeface="Arial"/>
                        <a:buNone/>
                      </a:pPr>
                      <a:r>
                        <a:rPr lang="en-GB" sz="1300">
                          <a:solidFill>
                            <a:srgbClr val="0B0C0C"/>
                          </a:solidFill>
                          <a:highlight>
                            <a:schemeClr val="lt1"/>
                          </a:highlight>
                        </a:rPr>
                        <a:t>From </a:t>
                      </a:r>
                      <a:r>
                        <a:rPr lang="en-GB" sz="1300" u="sng">
                          <a:solidFill>
                            <a:schemeClr val="accent5"/>
                          </a:solidFill>
                          <a:highlight>
                            <a:schemeClr val="lt1"/>
                          </a:highlight>
                          <a:hlinkClick r:id="rId7">
                            <a:extLst>
                              <a:ext uri="{A12FA001-AC4F-418D-AE19-62706E023703}">
                                <ahyp:hlinkClr val="tx"/>
                              </a:ext>
                            </a:extLst>
                          </a:hlinkClick>
                        </a:rPr>
                        <a:t>Quality outcomes framework</a:t>
                      </a:r>
                      <a:r>
                        <a:rPr lang="en-GB" sz="1300">
                          <a:solidFill>
                            <a:srgbClr val="0B0C0C"/>
                          </a:solidFill>
                          <a:highlight>
                            <a:schemeClr val="lt1"/>
                          </a:highlight>
                        </a:rPr>
                        <a:t>.</a:t>
                      </a:r>
                      <a:endParaRPr sz="1300">
                        <a:solidFill>
                          <a:srgbClr val="0B0C0C"/>
                        </a:solidFill>
                        <a:highlight>
                          <a:srgbClr val="FFFFFF"/>
                        </a:highlight>
                      </a:endParaRPr>
                    </a:p>
                  </a:txBody>
                  <a:tcPr marT="91425" marB="91425" marR="91425" marL="91425"/>
                </a:tc>
              </a:tr>
              <a:tr h="558425">
                <a:tc>
                  <a:txBody>
                    <a:bodyPr/>
                    <a:lstStyle/>
                    <a:p>
                      <a:pPr indent="0" lvl="0" marL="0" rtl="0" algn="l">
                        <a:spcBef>
                          <a:spcPts val="0"/>
                        </a:spcBef>
                        <a:spcAft>
                          <a:spcPts val="0"/>
                        </a:spcAft>
                        <a:buNone/>
                      </a:pPr>
                      <a:r>
                        <a:rPr b="1" lang="en-GB"/>
                        <a:t>Obesity</a:t>
                      </a:r>
                      <a:endParaRPr b="1"/>
                    </a:p>
                  </a:txBody>
                  <a:tcPr marT="91425" marB="91425" marR="91425" marL="91425"/>
                </a:tc>
                <a:tc>
                  <a:txBody>
                    <a:bodyPr/>
                    <a:lstStyle/>
                    <a:p>
                      <a:pPr indent="0" lvl="0" marL="0" rtl="0" algn="l">
                        <a:spcBef>
                          <a:spcPts val="0"/>
                        </a:spcBef>
                        <a:spcAft>
                          <a:spcPts val="0"/>
                        </a:spcAft>
                        <a:buNone/>
                      </a:pPr>
                      <a:r>
                        <a:rPr lang="en-GB" sz="1300">
                          <a:solidFill>
                            <a:srgbClr val="0B0C0C"/>
                          </a:solidFill>
                          <a:highlight>
                            <a:srgbClr val="FFFFFF"/>
                          </a:highlight>
                        </a:rPr>
                        <a:t>Patients aged 18 or over living with obesity, as recorded in the previous 12 months on the practice disease register. Obesity is defined as a BMI greater than or equal to 30 kg/m2 or greater than or equal to 27.5 kg/m2 for patients with a South Asian, Chinese, other Asian, Middle Eastern, Black African or African-Caribbean family background. </a:t>
                      </a:r>
                      <a:r>
                        <a:rPr lang="en-GB" sz="1300">
                          <a:solidFill>
                            <a:srgbClr val="0B0C0C"/>
                          </a:solidFill>
                          <a:highlight>
                            <a:schemeClr val="lt1"/>
                          </a:highlight>
                        </a:rPr>
                        <a:t>From </a:t>
                      </a:r>
                      <a:r>
                        <a:rPr lang="en-GB" sz="1300" u="sng">
                          <a:solidFill>
                            <a:schemeClr val="accent5"/>
                          </a:solidFill>
                          <a:highlight>
                            <a:schemeClr val="lt1"/>
                          </a:highlight>
                          <a:hlinkClick r:id="rId8">
                            <a:extLst>
                              <a:ext uri="{A12FA001-AC4F-418D-AE19-62706E023703}">
                                <ahyp:hlinkClr val="tx"/>
                              </a:ext>
                            </a:extLst>
                          </a:hlinkClick>
                        </a:rPr>
                        <a:t>Quality outcomes framework</a:t>
                      </a:r>
                      <a:r>
                        <a:rPr lang="en-GB" sz="1300">
                          <a:solidFill>
                            <a:srgbClr val="0B0C0C"/>
                          </a:solidFill>
                          <a:highlight>
                            <a:schemeClr val="lt1"/>
                          </a:highlight>
                        </a:rPr>
                        <a:t>.</a:t>
                      </a:r>
                      <a:endParaRPr sz="1300">
                        <a:solidFill>
                          <a:srgbClr val="0B0C0C"/>
                        </a:solidFill>
                        <a:highlight>
                          <a:srgbClr val="FFFFFF"/>
                        </a:highlight>
                      </a:endParaRPr>
                    </a:p>
                  </a:txBody>
                  <a:tcPr marT="91425" marB="91425" marR="91425" marL="91425"/>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4" name="Shape 684"/>
        <p:cNvGrpSpPr/>
        <p:nvPr/>
      </p:nvGrpSpPr>
      <p:grpSpPr>
        <a:xfrm>
          <a:off x="0" y="0"/>
          <a:ext cx="0" cy="0"/>
          <a:chOff x="0" y="0"/>
          <a:chExt cx="0" cy="0"/>
        </a:xfrm>
      </p:grpSpPr>
      <p:sp>
        <p:nvSpPr>
          <p:cNvPr id="685" name="Google Shape;685;g3710478b82b_0_16"/>
          <p:cNvSpPr txBox="1"/>
          <p:nvPr>
            <p:ph type="title"/>
          </p:nvPr>
        </p:nvSpPr>
        <p:spPr>
          <a:xfrm>
            <a:off x="311700" y="555600"/>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Glossary - conditions (4)</a:t>
            </a:r>
            <a:endParaRPr b="1">
              <a:latin typeface="Arial"/>
              <a:ea typeface="Arial"/>
              <a:cs typeface="Arial"/>
              <a:sym typeface="Arial"/>
            </a:endParaRPr>
          </a:p>
        </p:txBody>
      </p:sp>
      <p:pic>
        <p:nvPicPr>
          <p:cNvPr id="686" name="Google Shape;686;g3710478b82b_0_16"/>
          <p:cNvPicPr preferRelativeResize="0"/>
          <p:nvPr/>
        </p:nvPicPr>
        <p:blipFill rotWithShape="1">
          <a:blip r:embed="rId3">
            <a:alphaModFix/>
          </a:blip>
          <a:srcRect b="0" l="0" r="0" t="0"/>
          <a:stretch/>
        </p:blipFill>
        <p:spPr>
          <a:xfrm>
            <a:off x="-1400" y="150025"/>
            <a:ext cx="1394828" cy="281025"/>
          </a:xfrm>
          <a:prstGeom prst="rect">
            <a:avLst/>
          </a:prstGeom>
          <a:noFill/>
          <a:ln>
            <a:noFill/>
          </a:ln>
        </p:spPr>
      </p:pic>
      <p:graphicFrame>
        <p:nvGraphicFramePr>
          <p:cNvPr id="687" name="Google Shape;687;g3710478b82b_0_16"/>
          <p:cNvGraphicFramePr/>
          <p:nvPr/>
        </p:nvGraphicFramePr>
        <p:xfrm>
          <a:off x="370350" y="1118300"/>
          <a:ext cx="3000000" cy="3000000"/>
        </p:xfrm>
        <a:graphic>
          <a:graphicData uri="http://schemas.openxmlformats.org/drawingml/2006/table">
            <a:tbl>
              <a:tblPr>
                <a:noFill/>
                <a:tableStyleId>{57688822-E687-4AE7-AF88-C6E901B2769E}</a:tableStyleId>
              </a:tblPr>
              <a:tblGrid>
                <a:gridCol w="1544700"/>
                <a:gridCol w="6771000"/>
              </a:tblGrid>
              <a:tr h="558425">
                <a:tc>
                  <a:txBody>
                    <a:bodyPr/>
                    <a:lstStyle/>
                    <a:p>
                      <a:pPr indent="0" lvl="0" marL="0" rtl="0" algn="l">
                        <a:spcBef>
                          <a:spcPts val="0"/>
                        </a:spcBef>
                        <a:spcAft>
                          <a:spcPts val="0"/>
                        </a:spcAft>
                        <a:buNone/>
                      </a:pPr>
                      <a:r>
                        <a:rPr b="1" lang="en-GB"/>
                        <a:t>Term</a:t>
                      </a:r>
                      <a:endParaRPr b="1"/>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a:t>Definition</a:t>
                      </a:r>
                      <a:endParaRPr b="1"/>
                    </a:p>
                  </a:txBody>
                  <a:tcPr marT="91425" marB="91425" marR="91425" marL="91425">
                    <a:lnB cap="flat" cmpd="sng" w="9525">
                      <a:solidFill>
                        <a:srgbClr val="9E9E9E"/>
                      </a:solidFill>
                      <a:prstDash val="solid"/>
                      <a:round/>
                      <a:headEnd len="sm" w="sm" type="none"/>
                      <a:tailEnd len="sm" w="sm" type="none"/>
                    </a:lnB>
                  </a:tcPr>
                </a:tc>
              </a:tr>
              <a:tr h="697475">
                <a:tc>
                  <a:txBody>
                    <a:bodyPr/>
                    <a:lstStyle/>
                    <a:p>
                      <a:pPr indent="0" lvl="0" marL="0" rtl="0" algn="l">
                        <a:spcBef>
                          <a:spcPts val="0"/>
                        </a:spcBef>
                        <a:spcAft>
                          <a:spcPts val="0"/>
                        </a:spcAft>
                        <a:buNone/>
                      </a:pPr>
                      <a:r>
                        <a:rPr b="1" lang="en-GB"/>
                        <a:t>Obesity</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79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300">
                          <a:solidFill>
                            <a:srgbClr val="0B0C0C"/>
                          </a:solidFill>
                          <a:highlight>
                            <a:srgbClr val="FFFFFF"/>
                          </a:highlight>
                        </a:rPr>
                        <a:t>Patients aged 18 or over living with obesity, as recorded in the previous 12 months on the practice disease register. Obesity is defined as a BMI greater than or equal to 30 kg/m2 or greater than or equal to 27.5 kg/m2 for patients with a South Asian, Chinese, other Asian, Middle Eastern, Black African or African-Caribbean family background. </a:t>
                      </a:r>
                      <a:r>
                        <a:rPr lang="en-GB" sz="1300">
                          <a:solidFill>
                            <a:srgbClr val="0B0C0C"/>
                          </a:solidFill>
                          <a:highlight>
                            <a:schemeClr val="lt1"/>
                          </a:highlight>
                        </a:rPr>
                        <a:t>From </a:t>
                      </a:r>
                      <a:r>
                        <a:rPr lang="en-GB" sz="1300" u="sng">
                          <a:solidFill>
                            <a:schemeClr val="accent5"/>
                          </a:solidFill>
                          <a:highlight>
                            <a:schemeClr val="lt1"/>
                          </a:highlight>
                          <a:hlinkClick r:id="rId4">
                            <a:extLst>
                              <a:ext uri="{A12FA001-AC4F-418D-AE19-62706E023703}">
                                <ahyp:hlinkClr val="tx"/>
                              </a:ext>
                            </a:extLst>
                          </a:hlinkClick>
                        </a:rPr>
                        <a:t>Quality outcomes framework</a:t>
                      </a:r>
                      <a:r>
                        <a:rPr lang="en-GB" sz="1300">
                          <a:solidFill>
                            <a:srgbClr val="0B0C0C"/>
                          </a:solidFill>
                          <a:highlight>
                            <a:schemeClr val="lt1"/>
                          </a:highlight>
                        </a:rPr>
                        <a:t>.</a:t>
                      </a:r>
                      <a:endParaRPr sz="1300">
                        <a:solidFill>
                          <a:srgbClr val="0B0C0C"/>
                        </a:solidFill>
                        <a:highlight>
                          <a:srgbClr val="FF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7925">
                      <a:solidFill>
                        <a:srgbClr val="CCCCCC"/>
                      </a:solidFill>
                      <a:prstDash val="solid"/>
                      <a:round/>
                      <a:headEnd len="sm" w="sm" type="none"/>
                      <a:tailEnd len="sm" w="sm" type="none"/>
                    </a:lnB>
                  </a:tcPr>
                </a:tc>
              </a:tr>
              <a:tr h="697475">
                <a:tc>
                  <a:txBody>
                    <a:bodyPr/>
                    <a:lstStyle/>
                    <a:p>
                      <a:pPr indent="0" lvl="0" marL="0" rtl="0" algn="l">
                        <a:spcBef>
                          <a:spcPts val="0"/>
                        </a:spcBef>
                        <a:spcAft>
                          <a:spcPts val="0"/>
                        </a:spcAft>
                        <a:buNone/>
                      </a:pPr>
                      <a:r>
                        <a:rPr b="1" lang="en-GB"/>
                        <a:t>Osteoporosis</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7925">
                      <a:solidFill>
                        <a:srgbClr val="CCCCCC"/>
                      </a:solidFill>
                      <a:prstDash val="solid"/>
                      <a:round/>
                      <a:headEnd len="sm" w="sm" type="none"/>
                      <a:tailEnd len="sm" w="sm" type="none"/>
                    </a:lnT>
                    <a:lnB cap="flat" cmpd="sng" w="79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300">
                          <a:solidFill>
                            <a:srgbClr val="0B0C0C"/>
                          </a:solidFill>
                          <a:highlight>
                            <a:srgbClr val="FFFFFF"/>
                          </a:highlight>
                        </a:rPr>
                        <a:t>Patients aged 50 years and over on the Osteoporosis disease registers. Osteoporosis is a disease characterised by low bone mass and structural</a:t>
                      </a:r>
                      <a:endParaRPr sz="1300">
                        <a:solidFill>
                          <a:srgbClr val="0B0C0C"/>
                        </a:solidFill>
                        <a:highlight>
                          <a:srgbClr val="FFFFFF"/>
                        </a:highlight>
                      </a:endParaRPr>
                    </a:p>
                    <a:p>
                      <a:pPr indent="0" lvl="0" marL="0" rtl="0" algn="l">
                        <a:spcBef>
                          <a:spcPts val="0"/>
                        </a:spcBef>
                        <a:spcAft>
                          <a:spcPts val="0"/>
                        </a:spcAft>
                        <a:buNone/>
                      </a:pPr>
                      <a:r>
                        <a:rPr lang="en-GB" sz="1300">
                          <a:solidFill>
                            <a:srgbClr val="0B0C0C"/>
                          </a:solidFill>
                          <a:highlight>
                            <a:srgbClr val="FFFFFF"/>
                          </a:highlight>
                        </a:rPr>
                        <a:t>deterioration of bone tissue. </a:t>
                      </a:r>
                      <a:r>
                        <a:rPr lang="en-GB" sz="1300" u="sng">
                          <a:solidFill>
                            <a:schemeClr val="accent5"/>
                          </a:solidFill>
                          <a:highlight>
                            <a:schemeClr val="lt1"/>
                          </a:highlight>
                          <a:hlinkClick r:id="rId5">
                            <a:extLst>
                              <a:ext uri="{A12FA001-AC4F-418D-AE19-62706E023703}">
                                <ahyp:hlinkClr val="tx"/>
                              </a:ext>
                            </a:extLst>
                          </a:hlinkClick>
                        </a:rPr>
                        <a:t>Quality outcomes framework</a:t>
                      </a:r>
                      <a:r>
                        <a:rPr lang="en-GB" sz="1300">
                          <a:solidFill>
                            <a:srgbClr val="0B0C0C"/>
                          </a:solidFill>
                          <a:highlight>
                            <a:schemeClr val="lt1"/>
                          </a:highlight>
                        </a:rPr>
                        <a:t>.</a:t>
                      </a:r>
                      <a:endParaRPr sz="1300">
                        <a:solidFill>
                          <a:srgbClr val="0B0C0C"/>
                        </a:solidFill>
                        <a:highlight>
                          <a:srgbClr val="FFFFFF"/>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7925">
                      <a:solidFill>
                        <a:srgbClr val="CCCCCC"/>
                      </a:solidFill>
                      <a:prstDash val="solid"/>
                      <a:round/>
                      <a:headEnd len="sm" w="sm" type="none"/>
                      <a:tailEnd len="sm" w="sm" type="none"/>
                    </a:lnT>
                    <a:lnB cap="flat" cmpd="sng" w="7925">
                      <a:solidFill>
                        <a:srgbClr val="CCCCCC"/>
                      </a:solidFill>
                      <a:prstDash val="solid"/>
                      <a:round/>
                      <a:headEnd len="sm" w="sm" type="none"/>
                      <a:tailEnd len="sm" w="sm" type="none"/>
                    </a:lnB>
                  </a:tcPr>
                </a:tc>
              </a:tr>
              <a:tr h="627575">
                <a:tc>
                  <a:txBody>
                    <a:bodyPr/>
                    <a:lstStyle/>
                    <a:p>
                      <a:pPr indent="0" lvl="0" marL="0" rtl="0" algn="l">
                        <a:lnSpc>
                          <a:spcPct val="115000"/>
                        </a:lnSpc>
                        <a:spcBef>
                          <a:spcPts val="0"/>
                        </a:spcBef>
                        <a:spcAft>
                          <a:spcPts val="0"/>
                        </a:spcAft>
                        <a:buNone/>
                      </a:pPr>
                      <a:r>
                        <a:rPr b="1" lang="en-GB" sz="1300"/>
                        <a:t>Non-diabetic hyperglycaemia</a:t>
                      </a:r>
                      <a:endParaRPr b="1" sz="1300"/>
                    </a:p>
                  </a:txBody>
                  <a:tcPr marT="19050" marB="19050" marR="28575" marL="28575" anchor="b">
                    <a:lnL cap="flat" cmpd="sng" w="7925">
                      <a:solidFill>
                        <a:srgbClr val="CCCCCC"/>
                      </a:solidFill>
                      <a:prstDash val="solid"/>
                      <a:round/>
                      <a:headEnd len="sm" w="sm" type="none"/>
                      <a:tailEnd len="sm" w="sm" type="none"/>
                    </a:lnL>
                    <a:lnR cap="flat" cmpd="sng" w="7925">
                      <a:solidFill>
                        <a:srgbClr val="CCCCCC"/>
                      </a:solidFill>
                      <a:prstDash val="solid"/>
                      <a:round/>
                      <a:headEnd len="sm" w="sm" type="none"/>
                      <a:tailEnd len="sm" w="sm" type="none"/>
                    </a:lnR>
                    <a:lnT cap="flat" cmpd="sng" w="7925">
                      <a:solidFill>
                        <a:srgbClr val="CCCCCC"/>
                      </a:solidFill>
                      <a:prstDash val="solid"/>
                      <a:round/>
                      <a:headEnd len="sm" w="sm" type="none"/>
                      <a:tailEnd len="sm" w="sm" type="none"/>
                    </a:lnT>
                    <a:lnB cap="flat" cmpd="sng" w="79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300"/>
                        <a:t>Patients aged 18 years and over who have been diagnosed with Non-Diabetic Hyperglycaemia and have not been diagnosed with diabetes. Also known as prediabetes.</a:t>
                      </a:r>
                      <a:endParaRPr sz="1300"/>
                    </a:p>
                    <a:p>
                      <a:pPr indent="0" lvl="0" marL="0" rtl="0" algn="l">
                        <a:lnSpc>
                          <a:spcPct val="115000"/>
                        </a:lnSpc>
                        <a:spcBef>
                          <a:spcPts val="0"/>
                        </a:spcBef>
                        <a:spcAft>
                          <a:spcPts val="0"/>
                        </a:spcAft>
                        <a:buNone/>
                      </a:pPr>
                      <a:r>
                        <a:rPr lang="en-GB" sz="1300"/>
                        <a:t>From </a:t>
                      </a:r>
                      <a:r>
                        <a:rPr lang="en-GB" sz="1300" u="sng">
                          <a:solidFill>
                            <a:schemeClr val="accent5"/>
                          </a:solidFill>
                          <a:highlight>
                            <a:schemeClr val="lt1"/>
                          </a:highlight>
                          <a:hlinkClick r:id="rId6">
                            <a:extLst>
                              <a:ext uri="{A12FA001-AC4F-418D-AE19-62706E023703}">
                                <ahyp:hlinkClr val="tx"/>
                              </a:ext>
                            </a:extLst>
                          </a:hlinkClick>
                        </a:rPr>
                        <a:t>Quality outcomes framework</a:t>
                      </a:r>
                      <a:r>
                        <a:rPr lang="en-GB" sz="1300">
                          <a:solidFill>
                            <a:srgbClr val="0B0C0C"/>
                          </a:solidFill>
                          <a:highlight>
                            <a:schemeClr val="lt1"/>
                          </a:highlight>
                        </a:rPr>
                        <a:t>.</a:t>
                      </a:r>
                      <a:endParaRPr sz="1300">
                        <a:solidFill>
                          <a:srgbClr val="0B0C0C"/>
                        </a:solidFill>
                        <a:highlight>
                          <a:schemeClr val="lt1"/>
                        </a:highlight>
                      </a:endParaRPr>
                    </a:p>
                  </a:txBody>
                  <a:tcPr marT="19050" marB="19050" marR="91425" marL="91425" anchor="b">
                    <a:lnL cap="flat" cmpd="sng" w="7925">
                      <a:solidFill>
                        <a:srgbClr val="CCCCCC"/>
                      </a:solidFill>
                      <a:prstDash val="solid"/>
                      <a:round/>
                      <a:headEnd len="sm" w="sm" type="none"/>
                      <a:tailEnd len="sm" w="sm" type="none"/>
                    </a:lnL>
                    <a:lnR cap="flat" cmpd="sng" w="7925">
                      <a:solidFill>
                        <a:srgbClr val="000000"/>
                      </a:solidFill>
                      <a:prstDash val="solid"/>
                      <a:round/>
                      <a:headEnd len="sm" w="sm" type="none"/>
                      <a:tailEnd len="sm" w="sm" type="none"/>
                    </a:lnR>
                    <a:lnT cap="flat" cmpd="sng" w="7925">
                      <a:solidFill>
                        <a:srgbClr val="CCCCCC"/>
                      </a:solidFill>
                      <a:prstDash val="solid"/>
                      <a:round/>
                      <a:headEnd len="sm" w="sm" type="none"/>
                      <a:tailEnd len="sm" w="sm" type="none"/>
                    </a:lnT>
                    <a:lnB cap="flat" cmpd="sng" w="7925">
                      <a:solidFill>
                        <a:srgbClr val="CCCCCC"/>
                      </a:solidFill>
                      <a:prstDash val="solid"/>
                      <a:round/>
                      <a:headEnd len="sm" w="sm" type="none"/>
                      <a:tailEnd len="sm" w="sm" type="none"/>
                    </a:lnB>
                  </a:tcPr>
                </a:tc>
              </a:tr>
              <a:tr h="697475">
                <a:tc>
                  <a:txBody>
                    <a:bodyPr/>
                    <a:lstStyle/>
                    <a:p>
                      <a:pPr indent="0" lvl="0" marL="0" rtl="0" algn="l">
                        <a:spcBef>
                          <a:spcPts val="0"/>
                        </a:spcBef>
                        <a:spcAft>
                          <a:spcPts val="0"/>
                        </a:spcAft>
                        <a:buNone/>
                      </a:pPr>
                      <a:r>
                        <a:rPr b="1" lang="en-GB"/>
                        <a:t>Peripheral</a:t>
                      </a:r>
                      <a:r>
                        <a:rPr b="1" lang="en-GB"/>
                        <a:t> artery disease</a:t>
                      </a:r>
                      <a:endParaRPr b="1"/>
                    </a:p>
                  </a:txBody>
                  <a:tcPr marT="91425" marB="91425" marR="91425" marL="91425">
                    <a:lnT cap="flat" cmpd="sng" w="7925">
                      <a:solidFill>
                        <a:srgbClr val="CCCCCC"/>
                      </a:solidFill>
                      <a:prstDash val="solid"/>
                      <a:round/>
                      <a:headEnd len="sm" w="sm" type="none"/>
                      <a:tailEnd len="sm" w="sm" type="none"/>
                    </a:lnT>
                  </a:tcPr>
                </a:tc>
                <a:tc>
                  <a:txBody>
                    <a:bodyPr/>
                    <a:lstStyle/>
                    <a:p>
                      <a:pPr indent="0" lvl="0" marL="0" rtl="0" algn="l">
                        <a:spcBef>
                          <a:spcPts val="0"/>
                        </a:spcBef>
                        <a:spcAft>
                          <a:spcPts val="0"/>
                        </a:spcAft>
                        <a:buNone/>
                      </a:pPr>
                      <a:r>
                        <a:rPr lang="en-GB" sz="1300">
                          <a:solidFill>
                            <a:srgbClr val="0B0C0C"/>
                          </a:solidFill>
                          <a:highlight>
                            <a:schemeClr val="lt1"/>
                          </a:highlight>
                        </a:rPr>
                        <a:t>Patients of all ages with peripheral artery disease, as recorded on practice disease registers</a:t>
                      </a:r>
                      <a:r>
                        <a:rPr lang="en-GB" sz="1300"/>
                        <a:t>. </a:t>
                      </a:r>
                      <a:r>
                        <a:rPr lang="en-GB" sz="1300">
                          <a:solidFill>
                            <a:srgbClr val="0B0C0C"/>
                          </a:solidFill>
                          <a:highlight>
                            <a:schemeClr val="lt1"/>
                          </a:highlight>
                        </a:rPr>
                        <a:t>From </a:t>
                      </a:r>
                      <a:r>
                        <a:rPr lang="en-GB" sz="1300" u="sng">
                          <a:solidFill>
                            <a:schemeClr val="accent5"/>
                          </a:solidFill>
                          <a:highlight>
                            <a:schemeClr val="lt1"/>
                          </a:highlight>
                          <a:hlinkClick r:id="rId7">
                            <a:extLst>
                              <a:ext uri="{A12FA001-AC4F-418D-AE19-62706E023703}">
                                <ahyp:hlinkClr val="tx"/>
                              </a:ext>
                            </a:extLst>
                          </a:hlinkClick>
                        </a:rPr>
                        <a:t>Quality outcomes framework</a:t>
                      </a:r>
                      <a:r>
                        <a:rPr lang="en-GB" sz="1300">
                          <a:solidFill>
                            <a:srgbClr val="0B0C0C"/>
                          </a:solidFill>
                          <a:highlight>
                            <a:schemeClr val="lt1"/>
                          </a:highlight>
                        </a:rPr>
                        <a:t>.</a:t>
                      </a:r>
                      <a:endParaRPr/>
                    </a:p>
                  </a:txBody>
                  <a:tcPr marT="91425" marB="91425" marR="91425" marL="91425">
                    <a:lnT cap="flat" cmpd="sng" w="7925">
                      <a:solidFill>
                        <a:srgbClr val="CCCCCC"/>
                      </a:solidFill>
                      <a:prstDash val="solid"/>
                      <a:round/>
                      <a:headEnd len="sm" w="sm" type="none"/>
                      <a:tailEnd len="sm" w="sm" type="none"/>
                    </a:lnT>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1" name="Shape 691"/>
        <p:cNvGrpSpPr/>
        <p:nvPr/>
      </p:nvGrpSpPr>
      <p:grpSpPr>
        <a:xfrm>
          <a:off x="0" y="0"/>
          <a:ext cx="0" cy="0"/>
          <a:chOff x="0" y="0"/>
          <a:chExt cx="0" cy="0"/>
        </a:xfrm>
      </p:grpSpPr>
      <p:sp>
        <p:nvSpPr>
          <p:cNvPr id="692" name="Google Shape;692;g37d1db4fb4c_0_3"/>
          <p:cNvSpPr txBox="1"/>
          <p:nvPr>
            <p:ph type="title"/>
          </p:nvPr>
        </p:nvSpPr>
        <p:spPr>
          <a:xfrm>
            <a:off x="311700" y="555600"/>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Glossary - conditions (5)</a:t>
            </a:r>
            <a:endParaRPr b="1">
              <a:latin typeface="Arial"/>
              <a:ea typeface="Arial"/>
              <a:cs typeface="Arial"/>
              <a:sym typeface="Arial"/>
            </a:endParaRPr>
          </a:p>
        </p:txBody>
      </p:sp>
      <p:pic>
        <p:nvPicPr>
          <p:cNvPr id="693" name="Google Shape;693;g37d1db4fb4c_0_3"/>
          <p:cNvPicPr preferRelativeResize="0"/>
          <p:nvPr/>
        </p:nvPicPr>
        <p:blipFill rotWithShape="1">
          <a:blip r:embed="rId3">
            <a:alphaModFix/>
          </a:blip>
          <a:srcRect b="0" l="0" r="0" t="0"/>
          <a:stretch/>
        </p:blipFill>
        <p:spPr>
          <a:xfrm>
            <a:off x="-1400" y="150025"/>
            <a:ext cx="1394828" cy="281025"/>
          </a:xfrm>
          <a:prstGeom prst="rect">
            <a:avLst/>
          </a:prstGeom>
          <a:noFill/>
          <a:ln>
            <a:noFill/>
          </a:ln>
        </p:spPr>
      </p:pic>
      <p:graphicFrame>
        <p:nvGraphicFramePr>
          <p:cNvPr id="694" name="Google Shape;694;g37d1db4fb4c_0_3"/>
          <p:cNvGraphicFramePr/>
          <p:nvPr/>
        </p:nvGraphicFramePr>
        <p:xfrm>
          <a:off x="370350" y="1118300"/>
          <a:ext cx="3000000" cy="3000000"/>
        </p:xfrm>
        <a:graphic>
          <a:graphicData uri="http://schemas.openxmlformats.org/drawingml/2006/table">
            <a:tbl>
              <a:tblPr>
                <a:noFill/>
                <a:tableStyleId>{57688822-E687-4AE7-AF88-C6E901B2769E}</a:tableStyleId>
              </a:tblPr>
              <a:tblGrid>
                <a:gridCol w="1544700"/>
                <a:gridCol w="6771000"/>
              </a:tblGrid>
              <a:tr h="558425">
                <a:tc>
                  <a:txBody>
                    <a:bodyPr/>
                    <a:lstStyle/>
                    <a:p>
                      <a:pPr indent="0" lvl="0" marL="0" rtl="0" algn="l">
                        <a:spcBef>
                          <a:spcPts val="0"/>
                        </a:spcBef>
                        <a:spcAft>
                          <a:spcPts val="0"/>
                        </a:spcAft>
                        <a:buNone/>
                      </a:pPr>
                      <a:r>
                        <a:rPr b="1" lang="en-GB"/>
                        <a:t>Term</a:t>
                      </a:r>
                      <a:endParaRPr b="1"/>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a:t>Definition</a:t>
                      </a:r>
                      <a:endParaRPr b="1"/>
                    </a:p>
                  </a:txBody>
                  <a:tcPr marT="91425" marB="91425" marR="91425" marL="91425">
                    <a:lnB cap="flat" cmpd="sng" w="9525">
                      <a:solidFill>
                        <a:srgbClr val="9E9E9E"/>
                      </a:solidFill>
                      <a:prstDash val="solid"/>
                      <a:round/>
                      <a:headEnd len="sm" w="sm" type="none"/>
                      <a:tailEnd len="sm" w="sm" type="none"/>
                    </a:lnB>
                  </a:tcPr>
                </a:tc>
              </a:tr>
              <a:tr h="558425">
                <a:tc>
                  <a:txBody>
                    <a:bodyPr/>
                    <a:lstStyle/>
                    <a:p>
                      <a:pPr indent="0" lvl="0" marL="0" rtl="0" algn="l">
                        <a:spcBef>
                          <a:spcPts val="0"/>
                        </a:spcBef>
                        <a:spcAft>
                          <a:spcPts val="0"/>
                        </a:spcAft>
                        <a:buNone/>
                      </a:pPr>
                      <a:r>
                        <a:rPr b="1" lang="en-GB"/>
                        <a:t>Parkinson’s disease</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300">
                          <a:solidFill>
                            <a:srgbClr val="0B0C0C"/>
                          </a:solidFill>
                          <a:highlight>
                            <a:schemeClr val="lt1"/>
                          </a:highlight>
                        </a:rPr>
                        <a:t>Patients of all ages with Parkinson’s disease, as recorded on practice disease registers</a:t>
                      </a:r>
                      <a:r>
                        <a:rPr lang="en-GB" sz="1300">
                          <a:solidFill>
                            <a:schemeClr val="dk1"/>
                          </a:solidFill>
                        </a:rPr>
                        <a:t>. </a:t>
                      </a:r>
                      <a:r>
                        <a:rPr lang="en-GB" sz="1300">
                          <a:solidFill>
                            <a:srgbClr val="0B0C0C"/>
                          </a:solidFill>
                          <a:highlight>
                            <a:schemeClr val="lt1"/>
                          </a:highlight>
                        </a:rPr>
                        <a:t>From </a:t>
                      </a:r>
                      <a:r>
                        <a:rPr lang="en-GB" sz="1300" u="sng">
                          <a:solidFill>
                            <a:schemeClr val="accent5"/>
                          </a:solidFill>
                          <a:highlight>
                            <a:schemeClr val="lt1"/>
                          </a:highlight>
                          <a:hlinkClick r:id="rId4">
                            <a:extLst>
                              <a:ext uri="{A12FA001-AC4F-418D-AE19-62706E023703}">
                                <ahyp:hlinkClr val="tx"/>
                              </a:ext>
                            </a:extLst>
                          </a:hlinkClick>
                        </a:rPr>
                        <a:t>Quality outcomes framework</a:t>
                      </a:r>
                      <a:r>
                        <a:rPr lang="en-GB" sz="1300">
                          <a:solidFill>
                            <a:srgbClr val="0B0C0C"/>
                          </a:solidFill>
                          <a:highlight>
                            <a:schemeClr val="lt1"/>
                          </a:highlight>
                        </a:rPr>
                        <a:t>.</a:t>
                      </a:r>
                      <a:r>
                        <a:rPr lang="en-GB" sz="1300">
                          <a:solidFill>
                            <a:srgbClr val="0B0C0C"/>
                          </a:solidFill>
                          <a:highlight>
                            <a:srgbClr val="FFFFFF"/>
                          </a:highlight>
                        </a:rPr>
                        <a:t> </a:t>
                      </a:r>
                      <a:endParaRPr sz="1300">
                        <a:solidFill>
                          <a:srgbClr val="0B0C0C"/>
                        </a:solidFill>
                        <a:highlight>
                          <a:schemeClr val="lt1"/>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58425">
                <a:tc>
                  <a:txBody>
                    <a:bodyPr/>
                    <a:lstStyle/>
                    <a:p>
                      <a:pPr indent="0" lvl="0" marL="0" rtl="0" algn="l">
                        <a:spcBef>
                          <a:spcPts val="0"/>
                        </a:spcBef>
                        <a:spcAft>
                          <a:spcPts val="0"/>
                        </a:spcAft>
                        <a:buNone/>
                      </a:pPr>
                      <a:r>
                        <a:rPr b="1" lang="en-GB">
                          <a:solidFill>
                            <a:schemeClr val="dk1"/>
                          </a:solidFill>
                        </a:rPr>
                        <a:t>Palliative care</a:t>
                      </a:r>
                      <a:endParaRPr b="1"/>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300">
                          <a:solidFill>
                            <a:schemeClr val="dk1"/>
                          </a:solidFill>
                        </a:rPr>
                        <a:t>Patients of all ages as recorded on practice disease register. Palliative or end of life care is the active, holistic care of patients with advanced, progressive disease and those important to them. </a:t>
                      </a:r>
                      <a:r>
                        <a:rPr lang="en-GB" sz="1300">
                          <a:solidFill>
                            <a:srgbClr val="0B0C0C"/>
                          </a:solidFill>
                          <a:highlight>
                            <a:schemeClr val="lt1"/>
                          </a:highlight>
                        </a:rPr>
                        <a:t>From </a:t>
                      </a:r>
                      <a:r>
                        <a:rPr lang="en-GB" sz="1300" u="sng">
                          <a:solidFill>
                            <a:schemeClr val="accent5"/>
                          </a:solidFill>
                          <a:highlight>
                            <a:schemeClr val="lt1"/>
                          </a:highlight>
                          <a:hlinkClick r:id="rId5">
                            <a:extLst>
                              <a:ext uri="{A12FA001-AC4F-418D-AE19-62706E023703}">
                                <ahyp:hlinkClr val="tx"/>
                              </a:ext>
                            </a:extLst>
                          </a:hlinkClick>
                        </a:rPr>
                        <a:t>Quality outcomes framework</a:t>
                      </a:r>
                      <a:r>
                        <a:rPr lang="en-GB" sz="1300">
                          <a:solidFill>
                            <a:srgbClr val="0B0C0C"/>
                          </a:solidFill>
                          <a:highlight>
                            <a:schemeClr val="lt1"/>
                          </a:highlight>
                        </a:rPr>
                        <a:t>.</a:t>
                      </a:r>
                      <a:endParaRPr>
                        <a:solidFill>
                          <a:srgbClr val="0B0C0C"/>
                        </a:solidFill>
                        <a:highlight>
                          <a:schemeClr val="lt1"/>
                        </a:highlight>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58425">
                <a:tc>
                  <a:txBody>
                    <a:bodyPr/>
                    <a:lstStyle/>
                    <a:p>
                      <a:pPr indent="0" lvl="0" marL="0" rtl="0" algn="l">
                        <a:spcBef>
                          <a:spcPts val="0"/>
                        </a:spcBef>
                        <a:spcAft>
                          <a:spcPts val="0"/>
                        </a:spcAft>
                        <a:buNone/>
                      </a:pPr>
                      <a:r>
                        <a:rPr b="1" lang="en-GB"/>
                        <a:t>Severe mental illness (SMI)</a:t>
                      </a:r>
                      <a:endParaRPr b="1"/>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GB" sz="1300">
                          <a:solidFill>
                            <a:srgbClr val="0B0C0C"/>
                          </a:solidFill>
                          <a:highlight>
                            <a:schemeClr val="lt1"/>
                          </a:highlight>
                        </a:rPr>
                        <a:t>Patients of all ages with SMI as recorded on practise disease registers. SMI is defined within QoF as referring to people with ‘a diagnosis of schizophrenia, bipolar affective disorder or who have experienced an episode of non-organic psychosis’. </a:t>
                      </a:r>
                      <a:endParaRPr sz="1300">
                        <a:solidFill>
                          <a:srgbClr val="0B0C0C"/>
                        </a:solidFill>
                        <a:highlight>
                          <a:schemeClr val="lt1"/>
                        </a:highlight>
                      </a:endParaRPr>
                    </a:p>
                    <a:p>
                      <a:pPr indent="0" lvl="0" marL="0" rtl="0" algn="l">
                        <a:spcBef>
                          <a:spcPts val="0"/>
                        </a:spcBef>
                        <a:spcAft>
                          <a:spcPts val="0"/>
                        </a:spcAft>
                        <a:buNone/>
                      </a:pPr>
                      <a:r>
                        <a:rPr lang="en-GB" sz="1300">
                          <a:solidFill>
                            <a:srgbClr val="0B0C0C"/>
                          </a:solidFill>
                          <a:highlight>
                            <a:schemeClr val="lt1"/>
                          </a:highlight>
                        </a:rPr>
                        <a:t>From </a:t>
                      </a:r>
                      <a:r>
                        <a:rPr lang="en-GB" sz="1300" u="sng">
                          <a:solidFill>
                            <a:schemeClr val="accent5"/>
                          </a:solidFill>
                          <a:highlight>
                            <a:schemeClr val="lt1"/>
                          </a:highlight>
                          <a:hlinkClick r:id="rId6">
                            <a:extLst>
                              <a:ext uri="{A12FA001-AC4F-418D-AE19-62706E023703}">
                                <ahyp:hlinkClr val="tx"/>
                              </a:ext>
                            </a:extLst>
                          </a:hlinkClick>
                        </a:rPr>
                        <a:t>Quality outcomes framework</a:t>
                      </a:r>
                      <a:r>
                        <a:rPr lang="en-GB" sz="1300">
                          <a:solidFill>
                            <a:srgbClr val="0B0C0C"/>
                          </a:solidFill>
                          <a:highlight>
                            <a:schemeClr val="lt1"/>
                          </a:highlight>
                        </a:rPr>
                        <a:t>.</a:t>
                      </a:r>
                      <a:endParaRPr sz="1300">
                        <a:solidFill>
                          <a:srgbClr val="0B0C0C"/>
                        </a:solidFill>
                        <a:highlight>
                          <a:srgbClr val="FFFFFF"/>
                        </a:highlight>
                      </a:endParaRPr>
                    </a:p>
                  </a:txBody>
                  <a:tcPr marT="91425" marB="91425" marR="91425" marL="91425">
                    <a:lnT cap="flat" cmpd="sng" w="9525">
                      <a:solidFill>
                        <a:srgbClr val="9E9E9E"/>
                      </a:solidFill>
                      <a:prstDash val="solid"/>
                      <a:round/>
                      <a:headEnd len="sm" w="sm" type="none"/>
                      <a:tailEnd len="sm" w="sm" type="none"/>
                    </a:lnT>
                  </a:tcPr>
                </a:tc>
              </a:tr>
              <a:tr h="558425">
                <a:tc>
                  <a:txBody>
                    <a:bodyPr/>
                    <a:lstStyle/>
                    <a:p>
                      <a:pPr indent="0" lvl="0" marL="0" rtl="0" algn="l">
                        <a:spcBef>
                          <a:spcPts val="0"/>
                        </a:spcBef>
                        <a:spcAft>
                          <a:spcPts val="0"/>
                        </a:spcAft>
                        <a:buNone/>
                      </a:pPr>
                      <a:r>
                        <a:rPr b="1" lang="en-GB"/>
                        <a:t>Stroke/transient ischemic attack</a:t>
                      </a:r>
                      <a:endParaRPr b="1"/>
                    </a:p>
                  </a:txBody>
                  <a:tcPr marT="91425" marB="91425" marR="91425" marL="91425"/>
                </a:tc>
                <a:tc>
                  <a:txBody>
                    <a:bodyPr/>
                    <a:lstStyle/>
                    <a:p>
                      <a:pPr indent="0" lvl="0" marL="0" rtl="0" algn="l">
                        <a:spcBef>
                          <a:spcPts val="0"/>
                        </a:spcBef>
                        <a:spcAft>
                          <a:spcPts val="0"/>
                        </a:spcAft>
                        <a:buNone/>
                      </a:pPr>
                      <a:r>
                        <a:rPr lang="en-GB" sz="1300">
                          <a:solidFill>
                            <a:srgbClr val="0B0C0C"/>
                          </a:solidFill>
                          <a:highlight>
                            <a:srgbClr val="FFFFFF"/>
                          </a:highlight>
                        </a:rPr>
                        <a:t>Patients of all ages with stroke or transient ischaemic attack (TIA), as recorded on practice disease registers. </a:t>
                      </a:r>
                      <a:r>
                        <a:rPr lang="en-GB" sz="1300">
                          <a:solidFill>
                            <a:srgbClr val="0B0C0C"/>
                          </a:solidFill>
                          <a:highlight>
                            <a:schemeClr val="lt1"/>
                          </a:highlight>
                        </a:rPr>
                        <a:t>From </a:t>
                      </a:r>
                      <a:r>
                        <a:rPr lang="en-GB" sz="1300" u="sng">
                          <a:solidFill>
                            <a:schemeClr val="accent5"/>
                          </a:solidFill>
                          <a:highlight>
                            <a:schemeClr val="lt1"/>
                          </a:highlight>
                          <a:hlinkClick r:id="rId7">
                            <a:extLst>
                              <a:ext uri="{A12FA001-AC4F-418D-AE19-62706E023703}">
                                <ahyp:hlinkClr val="tx"/>
                              </a:ext>
                            </a:extLst>
                          </a:hlinkClick>
                        </a:rPr>
                        <a:t>Quality outcomes framework</a:t>
                      </a:r>
                      <a:r>
                        <a:rPr lang="en-GB" sz="1300">
                          <a:solidFill>
                            <a:srgbClr val="0B0C0C"/>
                          </a:solidFill>
                          <a:highlight>
                            <a:schemeClr val="lt1"/>
                          </a:highlight>
                        </a:rPr>
                        <a:t>.</a:t>
                      </a:r>
                      <a:endParaRPr sz="1300">
                        <a:solidFill>
                          <a:srgbClr val="0B0C0C"/>
                        </a:solidFill>
                        <a:highlight>
                          <a:srgbClr val="FFFFFF"/>
                        </a:highlight>
                      </a:endParaRPr>
                    </a:p>
                  </a:txBody>
                  <a:tcPr marT="91425" marB="91425" marR="91425" marL="91425"/>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8" name="Shape 698"/>
        <p:cNvGrpSpPr/>
        <p:nvPr/>
      </p:nvGrpSpPr>
      <p:grpSpPr>
        <a:xfrm>
          <a:off x="0" y="0"/>
          <a:ext cx="0" cy="0"/>
          <a:chOff x="0" y="0"/>
          <a:chExt cx="0" cy="0"/>
        </a:xfrm>
      </p:grpSpPr>
      <p:sp>
        <p:nvSpPr>
          <p:cNvPr id="699" name="Google Shape;699;g37d1db4fb4c_0_14"/>
          <p:cNvSpPr txBox="1"/>
          <p:nvPr>
            <p:ph type="title"/>
          </p:nvPr>
        </p:nvSpPr>
        <p:spPr>
          <a:xfrm>
            <a:off x="311700" y="555600"/>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Glossary - conditions (6)</a:t>
            </a:r>
            <a:endParaRPr b="1">
              <a:latin typeface="Arial"/>
              <a:ea typeface="Arial"/>
              <a:cs typeface="Arial"/>
              <a:sym typeface="Arial"/>
            </a:endParaRPr>
          </a:p>
        </p:txBody>
      </p:sp>
      <p:pic>
        <p:nvPicPr>
          <p:cNvPr id="700" name="Google Shape;700;g37d1db4fb4c_0_14"/>
          <p:cNvPicPr preferRelativeResize="0"/>
          <p:nvPr/>
        </p:nvPicPr>
        <p:blipFill rotWithShape="1">
          <a:blip r:embed="rId3">
            <a:alphaModFix/>
          </a:blip>
          <a:srcRect b="0" l="0" r="0" t="0"/>
          <a:stretch/>
        </p:blipFill>
        <p:spPr>
          <a:xfrm>
            <a:off x="-1400" y="150025"/>
            <a:ext cx="1394828" cy="281025"/>
          </a:xfrm>
          <a:prstGeom prst="rect">
            <a:avLst/>
          </a:prstGeom>
          <a:noFill/>
          <a:ln>
            <a:noFill/>
          </a:ln>
        </p:spPr>
      </p:pic>
      <p:graphicFrame>
        <p:nvGraphicFramePr>
          <p:cNvPr id="701" name="Google Shape;701;g37d1db4fb4c_0_14"/>
          <p:cNvGraphicFramePr/>
          <p:nvPr/>
        </p:nvGraphicFramePr>
        <p:xfrm>
          <a:off x="370350" y="1118300"/>
          <a:ext cx="3000000" cy="3000000"/>
        </p:xfrm>
        <a:graphic>
          <a:graphicData uri="http://schemas.openxmlformats.org/drawingml/2006/table">
            <a:tbl>
              <a:tblPr>
                <a:noFill/>
                <a:tableStyleId>{57688822-E687-4AE7-AF88-C6E901B2769E}</a:tableStyleId>
              </a:tblPr>
              <a:tblGrid>
                <a:gridCol w="1544700"/>
                <a:gridCol w="6771000"/>
              </a:tblGrid>
              <a:tr h="558425">
                <a:tc>
                  <a:txBody>
                    <a:bodyPr/>
                    <a:lstStyle/>
                    <a:p>
                      <a:pPr indent="0" lvl="0" marL="0" rtl="0" algn="l">
                        <a:spcBef>
                          <a:spcPts val="0"/>
                        </a:spcBef>
                        <a:spcAft>
                          <a:spcPts val="0"/>
                        </a:spcAft>
                        <a:buNone/>
                      </a:pPr>
                      <a:r>
                        <a:rPr b="1" lang="en-GB"/>
                        <a:t>Term</a:t>
                      </a:r>
                      <a:endParaRPr b="1"/>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a:t>Definition</a:t>
                      </a:r>
                      <a:endParaRPr b="1"/>
                    </a:p>
                  </a:txBody>
                  <a:tcPr marT="91425" marB="91425" marR="91425" marL="91425">
                    <a:lnB cap="flat" cmpd="sng" w="9525">
                      <a:solidFill>
                        <a:srgbClr val="9E9E9E"/>
                      </a:solidFill>
                      <a:prstDash val="solid"/>
                      <a:round/>
                      <a:headEnd len="sm" w="sm" type="none"/>
                      <a:tailEnd len="sm" w="sm" type="none"/>
                    </a:lnB>
                  </a:tcPr>
                </a:tc>
              </a:tr>
              <a:tr h="558425">
                <a:tc>
                  <a:txBody>
                    <a:bodyPr/>
                    <a:lstStyle/>
                    <a:p>
                      <a:pPr indent="0" lvl="0" marL="0" rtl="0" algn="l">
                        <a:spcBef>
                          <a:spcPts val="0"/>
                        </a:spcBef>
                        <a:spcAft>
                          <a:spcPts val="0"/>
                        </a:spcAft>
                        <a:buNone/>
                      </a:pPr>
                      <a:r>
                        <a:rPr b="1" lang="en-GB"/>
                        <a:t>Rheumatoid Arthritis</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300">
                          <a:solidFill>
                            <a:srgbClr val="0B0C0C"/>
                          </a:solidFill>
                          <a:highlight>
                            <a:schemeClr val="lt1"/>
                          </a:highlight>
                        </a:rPr>
                        <a:t>Patients aged 16 years and over who are recorded on the Rheumatoid Arthritis disease register. Rheumatoid arthritis (RA) is a chronic, disabling auto-immune disease characterised by inflammation in the peripheral joints.</a:t>
                      </a:r>
                      <a:endParaRPr sz="1300">
                        <a:solidFill>
                          <a:srgbClr val="0B0C0C"/>
                        </a:solidFill>
                        <a:highlight>
                          <a:schemeClr val="lt1"/>
                        </a:highlight>
                      </a:endParaRPr>
                    </a:p>
                    <a:p>
                      <a:pPr indent="0" lvl="0" marL="0" rtl="0" algn="l">
                        <a:spcBef>
                          <a:spcPts val="0"/>
                        </a:spcBef>
                        <a:spcAft>
                          <a:spcPts val="0"/>
                        </a:spcAft>
                        <a:buNone/>
                      </a:pPr>
                      <a:r>
                        <a:rPr lang="en-GB" sz="1300">
                          <a:solidFill>
                            <a:srgbClr val="0B0C0C"/>
                          </a:solidFill>
                          <a:highlight>
                            <a:schemeClr val="lt1"/>
                          </a:highlight>
                        </a:rPr>
                        <a:t>From </a:t>
                      </a:r>
                      <a:r>
                        <a:rPr lang="en-GB" sz="1300" u="sng">
                          <a:solidFill>
                            <a:schemeClr val="accent5"/>
                          </a:solidFill>
                          <a:highlight>
                            <a:schemeClr val="lt1"/>
                          </a:highlight>
                          <a:hlinkClick r:id="rId4">
                            <a:extLst>
                              <a:ext uri="{A12FA001-AC4F-418D-AE19-62706E023703}">
                                <ahyp:hlinkClr val="tx"/>
                              </a:ext>
                            </a:extLst>
                          </a:hlinkClick>
                        </a:rPr>
                        <a:t>Quality outcomes framework</a:t>
                      </a:r>
                      <a:r>
                        <a:rPr lang="en-GB" sz="1300">
                          <a:solidFill>
                            <a:srgbClr val="0B0C0C"/>
                          </a:solidFill>
                          <a:highlight>
                            <a:schemeClr val="lt1"/>
                          </a:highlight>
                        </a:rPr>
                        <a:t>.</a:t>
                      </a:r>
                      <a:endParaRPr sz="1300">
                        <a:solidFill>
                          <a:srgbClr val="0B0C0C"/>
                        </a:solidFill>
                        <a:highlight>
                          <a:schemeClr val="lt1"/>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D52"/>
        </a:solidFill>
      </p:bgPr>
    </p:bg>
    <p:spTree>
      <p:nvGrpSpPr>
        <p:cNvPr id="256" name="Shape 256"/>
        <p:cNvGrpSpPr/>
        <p:nvPr/>
      </p:nvGrpSpPr>
      <p:grpSpPr>
        <a:xfrm>
          <a:off x="0" y="0"/>
          <a:ext cx="0" cy="0"/>
          <a:chOff x="0" y="0"/>
          <a:chExt cx="0" cy="0"/>
        </a:xfrm>
      </p:grpSpPr>
      <p:pic>
        <p:nvPicPr>
          <p:cNvPr id="257" name="Google Shape;257;g3703edf5d3c_0_242"/>
          <p:cNvPicPr preferRelativeResize="0"/>
          <p:nvPr/>
        </p:nvPicPr>
        <p:blipFill rotWithShape="1">
          <a:blip r:embed="rId3">
            <a:alphaModFix/>
          </a:blip>
          <a:srcRect b="14757" l="5573" r="4965" t="17578"/>
          <a:stretch/>
        </p:blipFill>
        <p:spPr>
          <a:xfrm>
            <a:off x="-14100" y="138567"/>
            <a:ext cx="1274026" cy="287733"/>
          </a:xfrm>
          <a:prstGeom prst="rect">
            <a:avLst/>
          </a:prstGeom>
          <a:noFill/>
          <a:ln>
            <a:noFill/>
          </a:ln>
        </p:spPr>
      </p:pic>
      <p:sp>
        <p:nvSpPr>
          <p:cNvPr id="258" name="Google Shape;258;g3703edf5d3c_0_242"/>
          <p:cNvSpPr txBox="1"/>
          <p:nvPr>
            <p:ph type="ctrTitle"/>
          </p:nvPr>
        </p:nvSpPr>
        <p:spPr>
          <a:xfrm>
            <a:off x="311575"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3600"/>
              <a:buNone/>
            </a:pPr>
            <a:r>
              <a:rPr lang="en-GB">
                <a:latin typeface="Arial"/>
                <a:ea typeface="Arial"/>
                <a:cs typeface="Arial"/>
                <a:sym typeface="Arial"/>
              </a:rPr>
              <a:t>Navigating the dashboard</a:t>
            </a:r>
            <a:endParaRPr>
              <a:latin typeface="Arial"/>
              <a:ea typeface="Arial"/>
              <a:cs typeface="Arial"/>
              <a:sym typeface="Arial"/>
            </a:endParaRPr>
          </a:p>
        </p:txBody>
      </p:sp>
      <p:sp>
        <p:nvSpPr>
          <p:cNvPr id="259" name="Google Shape;259;g3703edf5d3c_0_24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D52"/>
        </a:solidFill>
      </p:bgPr>
    </p:bg>
    <p:spTree>
      <p:nvGrpSpPr>
        <p:cNvPr id="705" name="Shape 705"/>
        <p:cNvGrpSpPr/>
        <p:nvPr/>
      </p:nvGrpSpPr>
      <p:grpSpPr>
        <a:xfrm>
          <a:off x="0" y="0"/>
          <a:ext cx="0" cy="0"/>
          <a:chOff x="0" y="0"/>
          <a:chExt cx="0" cy="0"/>
        </a:xfrm>
      </p:grpSpPr>
      <p:pic>
        <p:nvPicPr>
          <p:cNvPr id="706" name="Google Shape;706;g3703edf5d3c_0_0"/>
          <p:cNvPicPr preferRelativeResize="0"/>
          <p:nvPr/>
        </p:nvPicPr>
        <p:blipFill rotWithShape="1">
          <a:blip r:embed="rId3">
            <a:alphaModFix/>
          </a:blip>
          <a:srcRect b="14757" l="5573" r="4965" t="17578"/>
          <a:stretch/>
        </p:blipFill>
        <p:spPr>
          <a:xfrm>
            <a:off x="-14100" y="138567"/>
            <a:ext cx="1274026" cy="287733"/>
          </a:xfrm>
          <a:prstGeom prst="rect">
            <a:avLst/>
          </a:prstGeom>
          <a:noFill/>
          <a:ln>
            <a:noFill/>
          </a:ln>
        </p:spPr>
      </p:pic>
      <p:sp>
        <p:nvSpPr>
          <p:cNvPr id="707" name="Google Shape;707;g3703edf5d3c_0_0"/>
          <p:cNvSpPr txBox="1"/>
          <p:nvPr>
            <p:ph type="ctrTitle"/>
          </p:nvPr>
        </p:nvSpPr>
        <p:spPr>
          <a:xfrm>
            <a:off x="311575"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3600"/>
              <a:buNone/>
            </a:pPr>
            <a:r>
              <a:rPr lang="en-GB">
                <a:latin typeface="Arial"/>
                <a:ea typeface="Arial"/>
                <a:cs typeface="Arial"/>
                <a:sym typeface="Arial"/>
              </a:rPr>
              <a:t>Troubleshooting</a:t>
            </a:r>
            <a:endParaRPr>
              <a:latin typeface="Arial"/>
              <a:ea typeface="Arial"/>
              <a:cs typeface="Arial"/>
              <a:sym typeface="Arial"/>
            </a:endParaRPr>
          </a:p>
        </p:txBody>
      </p:sp>
      <p:sp>
        <p:nvSpPr>
          <p:cNvPr id="708" name="Google Shape;708;g3703edf5d3c_0_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pic>
        <p:nvPicPr>
          <p:cNvPr id="713" name="Google Shape;713;g3703edf5d3c_0_578"/>
          <p:cNvPicPr preferRelativeResize="0"/>
          <p:nvPr/>
        </p:nvPicPr>
        <p:blipFill>
          <a:blip r:embed="rId3">
            <a:alphaModFix/>
          </a:blip>
          <a:stretch>
            <a:fillRect/>
          </a:stretch>
        </p:blipFill>
        <p:spPr>
          <a:xfrm>
            <a:off x="4494725" y="1205250"/>
            <a:ext cx="4335250" cy="3247650"/>
          </a:xfrm>
          <a:prstGeom prst="rect">
            <a:avLst/>
          </a:prstGeom>
          <a:noFill/>
          <a:ln>
            <a:noFill/>
          </a:ln>
        </p:spPr>
      </p:pic>
      <p:sp>
        <p:nvSpPr>
          <p:cNvPr id="714" name="Google Shape;714;g3703edf5d3c_0_578"/>
          <p:cNvSpPr txBox="1"/>
          <p:nvPr>
            <p:ph idx="4294967295" type="title"/>
          </p:nvPr>
        </p:nvSpPr>
        <p:spPr>
          <a:xfrm>
            <a:off x="219975" y="213125"/>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The bar chart and line chart are missing</a:t>
            </a:r>
            <a:endParaRPr b="1">
              <a:latin typeface="Arial"/>
              <a:ea typeface="Arial"/>
              <a:cs typeface="Arial"/>
              <a:sym typeface="Arial"/>
            </a:endParaRPr>
          </a:p>
        </p:txBody>
      </p:sp>
      <p:sp>
        <p:nvSpPr>
          <p:cNvPr id="715" name="Google Shape;715;g3703edf5d3c_0_578"/>
          <p:cNvSpPr txBox="1"/>
          <p:nvPr>
            <p:ph idx="4294967295" type="body"/>
          </p:nvPr>
        </p:nvSpPr>
        <p:spPr>
          <a:xfrm>
            <a:off x="311700" y="1379150"/>
            <a:ext cx="4127100" cy="2697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None/>
            </a:pPr>
            <a:r>
              <a:rPr b="1" lang="en-GB">
                <a:latin typeface="Arial"/>
                <a:ea typeface="Arial"/>
                <a:cs typeface="Arial"/>
                <a:sym typeface="Arial"/>
              </a:rPr>
              <a:t>Solution:</a:t>
            </a:r>
            <a:endParaRPr b="1">
              <a:latin typeface="Arial"/>
              <a:ea typeface="Arial"/>
              <a:cs typeface="Arial"/>
              <a:sym typeface="Arial"/>
            </a:endParaRPr>
          </a:p>
          <a:p>
            <a:pPr indent="0" lvl="0" marL="0" rtl="0" algn="l">
              <a:lnSpc>
                <a:spcPct val="115000"/>
              </a:lnSpc>
              <a:spcBef>
                <a:spcPts val="1000"/>
              </a:spcBef>
              <a:spcAft>
                <a:spcPts val="0"/>
              </a:spcAft>
              <a:buNone/>
            </a:pPr>
            <a:r>
              <a:rPr lang="en-GB">
                <a:latin typeface="Arial"/>
                <a:ea typeface="Arial"/>
                <a:cs typeface="Arial"/>
                <a:sym typeface="Arial"/>
              </a:rPr>
              <a:t>Select an area on the map.</a:t>
            </a:r>
            <a:endParaRPr>
              <a:latin typeface="Arial"/>
              <a:ea typeface="Arial"/>
              <a:cs typeface="Arial"/>
              <a:sym typeface="Arial"/>
            </a:endParaRPr>
          </a:p>
          <a:p>
            <a:pPr indent="0" lvl="0" marL="0" rtl="0" algn="l">
              <a:lnSpc>
                <a:spcPct val="115000"/>
              </a:lnSpc>
              <a:spcBef>
                <a:spcPts val="1000"/>
              </a:spcBef>
              <a:spcAft>
                <a:spcPts val="1000"/>
              </a:spcAft>
              <a:buNone/>
            </a:pPr>
            <a:r>
              <a:rPr lang="en-GB">
                <a:latin typeface="Arial"/>
                <a:ea typeface="Arial"/>
                <a:cs typeface="Arial"/>
                <a:sym typeface="Arial"/>
              </a:rPr>
              <a:t>The bar and line charts will reappear displaying </a:t>
            </a:r>
            <a:r>
              <a:rPr lang="en-GB">
                <a:latin typeface="Arial"/>
                <a:ea typeface="Arial"/>
                <a:cs typeface="Arial"/>
                <a:sym typeface="Arial"/>
              </a:rPr>
              <a:t>information</a:t>
            </a:r>
            <a:r>
              <a:rPr lang="en-GB">
                <a:latin typeface="Arial"/>
                <a:ea typeface="Arial"/>
                <a:cs typeface="Arial"/>
                <a:sym typeface="Arial"/>
              </a:rPr>
              <a:t> for </a:t>
            </a:r>
            <a:r>
              <a:rPr lang="en-GB">
                <a:latin typeface="Arial"/>
                <a:ea typeface="Arial"/>
                <a:cs typeface="Arial"/>
                <a:sym typeface="Arial"/>
              </a:rPr>
              <a:t>the area you selected.</a:t>
            </a:r>
            <a:endParaRPr>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g3703edf5d3c_0_584"/>
          <p:cNvSpPr txBox="1"/>
          <p:nvPr>
            <p:ph idx="4294967295" type="title"/>
          </p:nvPr>
        </p:nvSpPr>
        <p:spPr>
          <a:xfrm>
            <a:off x="219975" y="213125"/>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I want to reset the filters</a:t>
            </a:r>
            <a:endParaRPr b="1">
              <a:latin typeface="Arial"/>
              <a:ea typeface="Arial"/>
              <a:cs typeface="Arial"/>
              <a:sym typeface="Arial"/>
            </a:endParaRPr>
          </a:p>
        </p:txBody>
      </p:sp>
      <p:sp>
        <p:nvSpPr>
          <p:cNvPr id="721" name="Google Shape;721;g3703edf5d3c_0_584"/>
          <p:cNvSpPr txBox="1"/>
          <p:nvPr>
            <p:ph idx="4294967295" type="body"/>
          </p:nvPr>
        </p:nvSpPr>
        <p:spPr>
          <a:xfrm>
            <a:off x="311700" y="1379150"/>
            <a:ext cx="3869400" cy="2697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None/>
            </a:pPr>
            <a:r>
              <a:rPr b="1" lang="en-GB">
                <a:latin typeface="Arial"/>
                <a:ea typeface="Arial"/>
                <a:cs typeface="Arial"/>
                <a:sym typeface="Arial"/>
              </a:rPr>
              <a:t>Solution:</a:t>
            </a:r>
            <a:endParaRPr b="1">
              <a:latin typeface="Arial"/>
              <a:ea typeface="Arial"/>
              <a:cs typeface="Arial"/>
              <a:sym typeface="Arial"/>
            </a:endParaRPr>
          </a:p>
          <a:p>
            <a:pPr indent="0" lvl="0" marL="0" rtl="0" algn="l">
              <a:lnSpc>
                <a:spcPct val="115000"/>
              </a:lnSpc>
              <a:spcBef>
                <a:spcPts val="1000"/>
              </a:spcBef>
              <a:spcAft>
                <a:spcPts val="0"/>
              </a:spcAft>
              <a:buNone/>
            </a:pPr>
            <a:r>
              <a:rPr lang="en-GB">
                <a:latin typeface="Arial"/>
                <a:ea typeface="Arial"/>
                <a:cs typeface="Arial"/>
                <a:sym typeface="Arial"/>
              </a:rPr>
              <a:t>Click the grey square with the curved arrow to return the dashboard page to the default filters.</a:t>
            </a:r>
            <a:endParaRPr>
              <a:latin typeface="Arial"/>
              <a:ea typeface="Arial"/>
              <a:cs typeface="Arial"/>
              <a:sym typeface="Arial"/>
            </a:endParaRPr>
          </a:p>
          <a:p>
            <a:pPr indent="0" lvl="0" marL="0" rtl="0" algn="l">
              <a:lnSpc>
                <a:spcPct val="115000"/>
              </a:lnSpc>
              <a:spcBef>
                <a:spcPts val="1000"/>
              </a:spcBef>
              <a:spcAft>
                <a:spcPts val="1000"/>
              </a:spcAft>
              <a:buNone/>
            </a:pPr>
            <a:r>
              <a:rPr lang="en-GB">
                <a:latin typeface="Arial"/>
                <a:ea typeface="Arial"/>
                <a:cs typeface="Arial"/>
                <a:sym typeface="Arial"/>
              </a:rPr>
              <a:t>(see red circle on image to the right)</a:t>
            </a:r>
            <a:endParaRPr>
              <a:latin typeface="Arial"/>
              <a:ea typeface="Arial"/>
              <a:cs typeface="Arial"/>
              <a:sym typeface="Arial"/>
            </a:endParaRPr>
          </a:p>
        </p:txBody>
      </p:sp>
      <p:pic>
        <p:nvPicPr>
          <p:cNvPr id="722" name="Google Shape;722;g3703edf5d3c_0_584"/>
          <p:cNvPicPr preferRelativeResize="0"/>
          <p:nvPr/>
        </p:nvPicPr>
        <p:blipFill>
          <a:blip r:embed="rId3">
            <a:alphaModFix/>
          </a:blip>
          <a:stretch>
            <a:fillRect/>
          </a:stretch>
        </p:blipFill>
        <p:spPr>
          <a:xfrm>
            <a:off x="4743600" y="1092850"/>
            <a:ext cx="4400399" cy="3270200"/>
          </a:xfrm>
          <a:prstGeom prst="rect">
            <a:avLst/>
          </a:prstGeom>
          <a:noFill/>
          <a:ln>
            <a:noFill/>
          </a:ln>
        </p:spPr>
      </p:pic>
      <p:sp>
        <p:nvSpPr>
          <p:cNvPr id="723" name="Google Shape;723;g3703edf5d3c_0_584"/>
          <p:cNvSpPr/>
          <p:nvPr/>
        </p:nvSpPr>
        <p:spPr>
          <a:xfrm>
            <a:off x="6255125" y="1160925"/>
            <a:ext cx="391500" cy="3423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cxnSp>
        <p:nvCxnSpPr>
          <p:cNvPr id="724" name="Google Shape;724;g3703edf5d3c_0_584"/>
          <p:cNvCxnSpPr>
            <a:stCxn id="725" idx="0"/>
            <a:endCxn id="723" idx="2"/>
          </p:cNvCxnSpPr>
          <p:nvPr/>
        </p:nvCxnSpPr>
        <p:spPr>
          <a:xfrm flipH="1" rot="10800000">
            <a:off x="4645999" y="1332199"/>
            <a:ext cx="1609200" cy="1155900"/>
          </a:xfrm>
          <a:prstGeom prst="straightConnector1">
            <a:avLst/>
          </a:prstGeom>
          <a:noFill/>
          <a:ln cap="flat" cmpd="sng" w="9525">
            <a:solidFill>
              <a:srgbClr val="81312F"/>
            </a:solidFill>
            <a:prstDash val="solid"/>
            <a:round/>
            <a:headEnd len="med" w="med" type="none"/>
            <a:tailEnd len="med" w="med" type="triangle"/>
          </a:ln>
        </p:spPr>
      </p:cxnSp>
      <p:pic>
        <p:nvPicPr>
          <p:cNvPr id="725" name="Google Shape;725;g3703edf5d3c_0_584"/>
          <p:cNvPicPr preferRelativeResize="0"/>
          <p:nvPr/>
        </p:nvPicPr>
        <p:blipFill>
          <a:blip r:embed="rId4">
            <a:alphaModFix/>
          </a:blip>
          <a:stretch>
            <a:fillRect/>
          </a:stretch>
        </p:blipFill>
        <p:spPr>
          <a:xfrm>
            <a:off x="4230799" y="2488099"/>
            <a:ext cx="830400" cy="678675"/>
          </a:xfrm>
          <a:prstGeom prst="rect">
            <a:avLst/>
          </a:prstGeom>
          <a:noFill/>
          <a:ln>
            <a:noFill/>
          </a:ln>
        </p:spPr>
      </p:pic>
      <p:sp>
        <p:nvSpPr>
          <p:cNvPr id="726" name="Google Shape;726;g3703edf5d3c_0_584"/>
          <p:cNvSpPr/>
          <p:nvPr/>
        </p:nvSpPr>
        <p:spPr>
          <a:xfrm>
            <a:off x="4308525" y="2488100"/>
            <a:ext cx="307500" cy="2511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g3703edf5d3c_0_544"/>
          <p:cNvSpPr txBox="1"/>
          <p:nvPr>
            <p:ph type="title"/>
          </p:nvPr>
        </p:nvSpPr>
        <p:spPr>
          <a:xfrm>
            <a:off x="281100" y="390450"/>
            <a:ext cx="41307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Dashboard</a:t>
            </a:r>
            <a:r>
              <a:rPr b="1" lang="en-GB">
                <a:latin typeface="Arial"/>
                <a:ea typeface="Arial"/>
                <a:cs typeface="Arial"/>
                <a:sym typeface="Arial"/>
              </a:rPr>
              <a:t> pages</a:t>
            </a:r>
            <a:endParaRPr b="1">
              <a:latin typeface="Arial"/>
              <a:ea typeface="Arial"/>
              <a:cs typeface="Arial"/>
              <a:sym typeface="Arial"/>
            </a:endParaRPr>
          </a:p>
        </p:txBody>
      </p:sp>
      <p:sp>
        <p:nvSpPr>
          <p:cNvPr id="265" name="Google Shape;265;g3703edf5d3c_0_544"/>
          <p:cNvSpPr txBox="1"/>
          <p:nvPr>
            <p:ph idx="1" type="body"/>
          </p:nvPr>
        </p:nvSpPr>
        <p:spPr>
          <a:xfrm>
            <a:off x="397325" y="873500"/>
            <a:ext cx="8597700" cy="3785700"/>
          </a:xfrm>
          <a:prstGeom prst="rect">
            <a:avLst/>
          </a:prstGeom>
          <a:noFill/>
          <a:ln>
            <a:noFill/>
          </a:ln>
        </p:spPr>
        <p:txBody>
          <a:bodyPr anchorCtr="0" anchor="t" bIns="91425" lIns="91425" spcFirstLastPara="1" rIns="91425" wrap="square" tIns="91425">
            <a:normAutofit fontScale="77500" lnSpcReduction="20000"/>
          </a:bodyPr>
          <a:lstStyle/>
          <a:p>
            <a:pPr indent="-317182" lvl="0" marL="457200" rtl="0" algn="l">
              <a:lnSpc>
                <a:spcPct val="115000"/>
              </a:lnSpc>
              <a:spcBef>
                <a:spcPts val="1000"/>
              </a:spcBef>
              <a:spcAft>
                <a:spcPts val="0"/>
              </a:spcAft>
              <a:buSzPct val="100000"/>
              <a:buFont typeface="Arial"/>
              <a:buChar char="●"/>
            </a:pPr>
            <a:r>
              <a:rPr lang="en-GB" sz="1800" u="sng">
                <a:solidFill>
                  <a:schemeClr val="hlink"/>
                </a:solidFill>
                <a:latin typeface="Arial"/>
                <a:ea typeface="Arial"/>
                <a:cs typeface="Arial"/>
                <a:sym typeface="Arial"/>
                <a:hlinkClick action="ppaction://hlinksldjump" r:id="rId3"/>
              </a:rPr>
              <a:t>Health profiles - filters</a:t>
            </a:r>
            <a:endParaRPr sz="1800">
              <a:latin typeface="Arial"/>
              <a:ea typeface="Arial"/>
              <a:cs typeface="Arial"/>
              <a:sym typeface="Arial"/>
            </a:endParaRPr>
          </a:p>
          <a:p>
            <a:pPr indent="-317182" lvl="0" marL="457200" rtl="0" algn="l">
              <a:spcBef>
                <a:spcPts val="1000"/>
              </a:spcBef>
              <a:spcAft>
                <a:spcPts val="0"/>
              </a:spcAft>
              <a:buSzPct val="100000"/>
              <a:buFont typeface="Arial"/>
              <a:buChar char="●"/>
            </a:pPr>
            <a:r>
              <a:rPr lang="en-GB" sz="1800" u="sng">
                <a:solidFill>
                  <a:schemeClr val="hlink"/>
                </a:solidFill>
                <a:latin typeface="Arial"/>
                <a:ea typeface="Arial"/>
                <a:cs typeface="Arial"/>
                <a:sym typeface="Arial"/>
                <a:hlinkClick action="ppaction://hlinksldjump" r:id="rId4"/>
              </a:rPr>
              <a:t>Health profiles - visuals</a:t>
            </a:r>
            <a:endParaRPr sz="1800">
              <a:latin typeface="Arial"/>
              <a:ea typeface="Arial"/>
              <a:cs typeface="Arial"/>
              <a:sym typeface="Arial"/>
            </a:endParaRPr>
          </a:p>
          <a:p>
            <a:pPr indent="-317182" lvl="0" marL="457200" rtl="0" algn="l">
              <a:spcBef>
                <a:spcPts val="1000"/>
              </a:spcBef>
              <a:spcAft>
                <a:spcPts val="0"/>
              </a:spcAft>
              <a:buSzPct val="100000"/>
              <a:buFont typeface="Arial"/>
              <a:buChar char="●"/>
            </a:pPr>
            <a:r>
              <a:rPr lang="en-GB" sz="1800" u="sng">
                <a:solidFill>
                  <a:schemeClr val="hlink"/>
                </a:solidFill>
                <a:latin typeface="Arial"/>
                <a:ea typeface="Arial"/>
                <a:cs typeface="Arial"/>
                <a:sym typeface="Arial"/>
                <a:hlinkClick action="ppaction://hlinksldjump" r:id="rId5"/>
              </a:rPr>
              <a:t>Health profiles by age - filters</a:t>
            </a:r>
            <a:endParaRPr sz="1800">
              <a:latin typeface="Arial"/>
              <a:ea typeface="Arial"/>
              <a:cs typeface="Arial"/>
              <a:sym typeface="Arial"/>
            </a:endParaRPr>
          </a:p>
          <a:p>
            <a:pPr indent="-317182" lvl="0" marL="457200" rtl="0" algn="l">
              <a:spcBef>
                <a:spcPts val="1000"/>
              </a:spcBef>
              <a:spcAft>
                <a:spcPts val="0"/>
              </a:spcAft>
              <a:buSzPct val="100000"/>
              <a:buFont typeface="Arial"/>
              <a:buChar char="●"/>
            </a:pPr>
            <a:r>
              <a:rPr lang="en-GB" sz="1800" u="sng">
                <a:solidFill>
                  <a:schemeClr val="hlink"/>
                </a:solidFill>
                <a:latin typeface="Arial"/>
                <a:ea typeface="Arial"/>
                <a:cs typeface="Arial"/>
                <a:sym typeface="Arial"/>
                <a:hlinkClick action="ppaction://hlinksldjump" r:id="rId6"/>
              </a:rPr>
              <a:t>Health profiles by age - visuals</a:t>
            </a:r>
            <a:endParaRPr sz="1800">
              <a:latin typeface="Arial"/>
              <a:ea typeface="Arial"/>
              <a:cs typeface="Arial"/>
              <a:sym typeface="Arial"/>
            </a:endParaRPr>
          </a:p>
          <a:p>
            <a:pPr indent="-317182" lvl="0" marL="457200" rtl="0" algn="l">
              <a:spcBef>
                <a:spcPts val="1000"/>
              </a:spcBef>
              <a:spcAft>
                <a:spcPts val="0"/>
              </a:spcAft>
              <a:buSzPct val="100000"/>
              <a:buFont typeface="Arial"/>
              <a:buChar char="●"/>
            </a:pPr>
            <a:r>
              <a:rPr lang="en-GB" sz="1800" u="sng">
                <a:solidFill>
                  <a:schemeClr val="hlink"/>
                </a:solidFill>
                <a:latin typeface="Arial"/>
                <a:ea typeface="Arial"/>
                <a:cs typeface="Arial"/>
                <a:sym typeface="Arial"/>
                <a:hlinkClick action="ppaction://hlinksldjump" r:id="rId7"/>
              </a:rPr>
              <a:t>Health profiles by ethnicity - filters</a:t>
            </a:r>
            <a:endParaRPr sz="1800">
              <a:latin typeface="Arial"/>
              <a:ea typeface="Arial"/>
              <a:cs typeface="Arial"/>
              <a:sym typeface="Arial"/>
            </a:endParaRPr>
          </a:p>
          <a:p>
            <a:pPr indent="-317182" lvl="0" marL="457200" rtl="0" algn="l">
              <a:spcBef>
                <a:spcPts val="1000"/>
              </a:spcBef>
              <a:spcAft>
                <a:spcPts val="0"/>
              </a:spcAft>
              <a:buSzPct val="100000"/>
              <a:buFont typeface="Arial"/>
              <a:buChar char="●"/>
            </a:pPr>
            <a:r>
              <a:rPr lang="en-GB" sz="1800" u="sng">
                <a:solidFill>
                  <a:schemeClr val="hlink"/>
                </a:solidFill>
                <a:latin typeface="Arial"/>
                <a:ea typeface="Arial"/>
                <a:cs typeface="Arial"/>
                <a:sym typeface="Arial"/>
                <a:hlinkClick action="ppaction://hlinksldjump" r:id="rId8"/>
              </a:rPr>
              <a:t>Health profiles by ethnicity - visuals</a:t>
            </a:r>
            <a:endParaRPr sz="1800">
              <a:latin typeface="Arial"/>
              <a:ea typeface="Arial"/>
              <a:cs typeface="Arial"/>
              <a:sym typeface="Arial"/>
            </a:endParaRPr>
          </a:p>
          <a:p>
            <a:pPr indent="-317182" lvl="0" marL="457200" rtl="0" algn="l">
              <a:spcBef>
                <a:spcPts val="1000"/>
              </a:spcBef>
              <a:spcAft>
                <a:spcPts val="0"/>
              </a:spcAft>
              <a:buSzPct val="100000"/>
              <a:buFont typeface="Arial"/>
              <a:buChar char="●"/>
            </a:pPr>
            <a:r>
              <a:rPr lang="en-GB" sz="1800" u="sng">
                <a:solidFill>
                  <a:schemeClr val="hlink"/>
                </a:solidFill>
                <a:latin typeface="Arial"/>
                <a:ea typeface="Arial"/>
                <a:cs typeface="Arial"/>
                <a:sym typeface="Arial"/>
                <a:hlinkClick action="ppaction://hlinksldjump" r:id="rId9"/>
              </a:rPr>
              <a:t>Health profiles by deprivation - filters</a:t>
            </a:r>
            <a:endParaRPr sz="1800">
              <a:latin typeface="Arial"/>
              <a:ea typeface="Arial"/>
              <a:cs typeface="Arial"/>
              <a:sym typeface="Arial"/>
            </a:endParaRPr>
          </a:p>
          <a:p>
            <a:pPr indent="-317182" lvl="0" marL="457200" rtl="0" algn="l">
              <a:spcBef>
                <a:spcPts val="1000"/>
              </a:spcBef>
              <a:spcAft>
                <a:spcPts val="0"/>
              </a:spcAft>
              <a:buSzPct val="100000"/>
              <a:buFont typeface="Arial"/>
              <a:buChar char="●"/>
            </a:pPr>
            <a:r>
              <a:rPr lang="en-GB" sz="1800" u="sng">
                <a:solidFill>
                  <a:schemeClr val="hlink"/>
                </a:solidFill>
                <a:latin typeface="Arial"/>
                <a:ea typeface="Arial"/>
                <a:cs typeface="Arial"/>
                <a:sym typeface="Arial"/>
                <a:hlinkClick action="ppaction://hlinksldjump" r:id="rId10"/>
              </a:rPr>
              <a:t>Health profiles by deprivation - visuals</a:t>
            </a:r>
            <a:endParaRPr sz="1800">
              <a:latin typeface="Arial"/>
              <a:ea typeface="Arial"/>
              <a:cs typeface="Arial"/>
              <a:sym typeface="Arial"/>
            </a:endParaRPr>
          </a:p>
          <a:p>
            <a:pPr indent="-317182" lvl="0" marL="457200" rtl="0" algn="l">
              <a:spcBef>
                <a:spcPts val="1000"/>
              </a:spcBef>
              <a:spcAft>
                <a:spcPts val="0"/>
              </a:spcAft>
              <a:buSzPct val="100000"/>
              <a:buFont typeface="Arial"/>
              <a:buChar char="●"/>
            </a:pPr>
            <a:r>
              <a:rPr lang="en-GB" sz="1800" u="sng">
                <a:solidFill>
                  <a:schemeClr val="hlink"/>
                </a:solidFill>
                <a:latin typeface="Arial"/>
                <a:ea typeface="Arial"/>
                <a:cs typeface="Arial"/>
                <a:sym typeface="Arial"/>
                <a:hlinkClick action="ppaction://hlinksldjump" r:id="rId11"/>
              </a:rPr>
              <a:t>Detailed report of profiles - filters</a:t>
            </a:r>
            <a:endParaRPr sz="1800">
              <a:latin typeface="Arial"/>
              <a:ea typeface="Arial"/>
              <a:cs typeface="Arial"/>
              <a:sym typeface="Arial"/>
            </a:endParaRPr>
          </a:p>
          <a:p>
            <a:pPr indent="-317182" lvl="0" marL="457200" rtl="0" algn="l">
              <a:spcBef>
                <a:spcPts val="1000"/>
              </a:spcBef>
              <a:spcAft>
                <a:spcPts val="0"/>
              </a:spcAft>
              <a:buSzPct val="100000"/>
              <a:buFont typeface="Arial"/>
              <a:buChar char="●"/>
            </a:pPr>
            <a:r>
              <a:rPr lang="en-GB" sz="1800" u="sng">
                <a:solidFill>
                  <a:schemeClr val="hlink"/>
                </a:solidFill>
                <a:latin typeface="Arial"/>
                <a:ea typeface="Arial"/>
                <a:cs typeface="Arial"/>
                <a:sym typeface="Arial"/>
                <a:hlinkClick action="ppaction://hlinksldjump" r:id="rId12"/>
              </a:rPr>
              <a:t>Detailed report of profiles - visuals</a:t>
            </a:r>
            <a:endParaRPr sz="1800">
              <a:latin typeface="Arial"/>
              <a:ea typeface="Arial"/>
              <a:cs typeface="Arial"/>
              <a:sym typeface="Arial"/>
            </a:endParaRPr>
          </a:p>
          <a:p>
            <a:pPr indent="-317182" lvl="0" marL="457200" rtl="0" algn="l">
              <a:spcBef>
                <a:spcPts val="1000"/>
              </a:spcBef>
              <a:spcAft>
                <a:spcPts val="0"/>
              </a:spcAft>
              <a:buSzPct val="100000"/>
              <a:buFont typeface="Arial"/>
              <a:buChar char="●"/>
            </a:pPr>
            <a:r>
              <a:rPr lang="en-GB" sz="1800" u="sng">
                <a:solidFill>
                  <a:schemeClr val="hlink"/>
                </a:solidFill>
                <a:latin typeface="Arial"/>
                <a:ea typeface="Arial"/>
                <a:cs typeface="Arial"/>
                <a:sym typeface="Arial"/>
                <a:hlinkClick action="ppaction://hlinksldjump" r:id="rId13"/>
              </a:rPr>
              <a:t>Further information</a:t>
            </a:r>
            <a:endParaRPr>
              <a:latin typeface="Arial"/>
              <a:ea typeface="Arial"/>
              <a:cs typeface="Arial"/>
              <a:sym typeface="Arial"/>
            </a:endParaRPr>
          </a:p>
        </p:txBody>
      </p:sp>
      <p:pic>
        <p:nvPicPr>
          <p:cNvPr id="266" name="Google Shape;266;g3703edf5d3c_0_544"/>
          <p:cNvPicPr preferRelativeResize="0"/>
          <p:nvPr/>
        </p:nvPicPr>
        <p:blipFill rotWithShape="1">
          <a:blip r:embed="rId14">
            <a:alphaModFix/>
          </a:blip>
          <a:srcRect b="0" l="0" r="0" t="0"/>
          <a:stretch/>
        </p:blipFill>
        <p:spPr>
          <a:xfrm>
            <a:off x="-1400" y="150025"/>
            <a:ext cx="1394828" cy="281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g3703edf5d3c_0_248"/>
          <p:cNvPicPr preferRelativeResize="0"/>
          <p:nvPr/>
        </p:nvPicPr>
        <p:blipFill>
          <a:blip r:embed="rId3">
            <a:alphaModFix/>
          </a:blip>
          <a:stretch>
            <a:fillRect/>
          </a:stretch>
        </p:blipFill>
        <p:spPr>
          <a:xfrm>
            <a:off x="2120775" y="394325"/>
            <a:ext cx="5541450" cy="4325550"/>
          </a:xfrm>
          <a:prstGeom prst="rect">
            <a:avLst/>
          </a:prstGeom>
          <a:noFill/>
          <a:ln>
            <a:noFill/>
          </a:ln>
        </p:spPr>
      </p:pic>
      <p:sp>
        <p:nvSpPr>
          <p:cNvPr id="272" name="Google Shape;272;g3703edf5d3c_0_248"/>
          <p:cNvSpPr/>
          <p:nvPr/>
        </p:nvSpPr>
        <p:spPr>
          <a:xfrm>
            <a:off x="451150" y="842900"/>
            <a:ext cx="1314900" cy="62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Click this link to view </a:t>
            </a:r>
            <a:r>
              <a:rPr lang="en-GB" sz="1200"/>
              <a:t>other</a:t>
            </a:r>
            <a:r>
              <a:rPr lang="en-GB" sz="1200"/>
              <a:t> PHIT dashboards</a:t>
            </a:r>
            <a:endParaRPr sz="1200"/>
          </a:p>
        </p:txBody>
      </p:sp>
      <p:cxnSp>
        <p:nvCxnSpPr>
          <p:cNvPr id="273" name="Google Shape;273;g3703edf5d3c_0_248"/>
          <p:cNvCxnSpPr>
            <a:stCxn id="272" idx="3"/>
          </p:cNvCxnSpPr>
          <p:nvPr/>
        </p:nvCxnSpPr>
        <p:spPr>
          <a:xfrm flipH="1" rot="10800000">
            <a:off x="1766050" y="567650"/>
            <a:ext cx="1718700" cy="587100"/>
          </a:xfrm>
          <a:prstGeom prst="straightConnector1">
            <a:avLst/>
          </a:prstGeom>
          <a:noFill/>
          <a:ln cap="flat" cmpd="sng" w="9525">
            <a:solidFill>
              <a:schemeClr val="dk2"/>
            </a:solidFill>
            <a:prstDash val="solid"/>
            <a:round/>
            <a:headEnd len="med" w="med" type="none"/>
            <a:tailEnd len="med" w="med" type="triangle"/>
          </a:ln>
        </p:spPr>
      </p:cxnSp>
      <p:sp>
        <p:nvSpPr>
          <p:cNvPr id="274" name="Google Shape;274;g3703edf5d3c_0_248"/>
          <p:cNvSpPr/>
          <p:nvPr/>
        </p:nvSpPr>
        <p:spPr>
          <a:xfrm>
            <a:off x="7211550" y="573925"/>
            <a:ext cx="1612200" cy="62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Click these grey boxes to move to the different pages</a:t>
            </a:r>
            <a:endParaRPr sz="1200"/>
          </a:p>
        </p:txBody>
      </p:sp>
      <p:cxnSp>
        <p:nvCxnSpPr>
          <p:cNvPr id="275" name="Google Shape;275;g3703edf5d3c_0_248"/>
          <p:cNvCxnSpPr>
            <a:stCxn id="274" idx="1"/>
          </p:cNvCxnSpPr>
          <p:nvPr/>
        </p:nvCxnSpPr>
        <p:spPr>
          <a:xfrm flipH="1">
            <a:off x="6218550" y="885775"/>
            <a:ext cx="993000" cy="30600"/>
          </a:xfrm>
          <a:prstGeom prst="straightConnector1">
            <a:avLst/>
          </a:prstGeom>
          <a:noFill/>
          <a:ln cap="flat" cmpd="sng" w="9525">
            <a:solidFill>
              <a:schemeClr val="dk2"/>
            </a:solidFill>
            <a:prstDash val="solid"/>
            <a:round/>
            <a:headEnd len="med" w="med" type="none"/>
            <a:tailEnd len="med" w="med" type="triangle"/>
          </a:ln>
        </p:spPr>
      </p:cxnSp>
      <p:sp>
        <p:nvSpPr>
          <p:cNvPr id="276" name="Google Shape;276;g3703edf5d3c_0_248"/>
          <p:cNvSpPr/>
          <p:nvPr/>
        </p:nvSpPr>
        <p:spPr>
          <a:xfrm>
            <a:off x="507625" y="2806150"/>
            <a:ext cx="1863900" cy="113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These light blue boxes correspond to the different dashboard pages and the grey boxes at the top of the page</a:t>
            </a:r>
            <a:endParaRPr sz="1200"/>
          </a:p>
        </p:txBody>
      </p:sp>
      <p:cxnSp>
        <p:nvCxnSpPr>
          <p:cNvPr id="277" name="Google Shape;277;g3703edf5d3c_0_248"/>
          <p:cNvCxnSpPr>
            <a:stCxn id="276" idx="3"/>
          </p:cNvCxnSpPr>
          <p:nvPr/>
        </p:nvCxnSpPr>
        <p:spPr>
          <a:xfrm flipH="1" rot="10800000">
            <a:off x="2371525" y="3362800"/>
            <a:ext cx="648300" cy="8700"/>
          </a:xfrm>
          <a:prstGeom prst="straightConnector1">
            <a:avLst/>
          </a:prstGeom>
          <a:noFill/>
          <a:ln cap="flat" cmpd="sng" w="9525">
            <a:solidFill>
              <a:schemeClr val="dk2"/>
            </a:solidFill>
            <a:prstDash val="solid"/>
            <a:round/>
            <a:headEnd len="med" w="med" type="none"/>
            <a:tailEnd len="med" w="med" type="triangle"/>
          </a:ln>
        </p:spPr>
      </p:cxnSp>
      <p:sp>
        <p:nvSpPr>
          <p:cNvPr id="278" name="Google Shape;278;g3703edf5d3c_0_248"/>
          <p:cNvSpPr/>
          <p:nvPr/>
        </p:nvSpPr>
        <p:spPr>
          <a:xfrm>
            <a:off x="7167375" y="169285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Hover over the ‘What’s on this page?’ icon - this is bring up a pop out box that explains each page</a:t>
            </a:r>
            <a:endParaRPr sz="1200"/>
          </a:p>
        </p:txBody>
      </p:sp>
      <p:cxnSp>
        <p:nvCxnSpPr>
          <p:cNvPr id="279" name="Google Shape;279;g3703edf5d3c_0_248"/>
          <p:cNvCxnSpPr>
            <a:stCxn id="278" idx="1"/>
          </p:cNvCxnSpPr>
          <p:nvPr/>
        </p:nvCxnSpPr>
        <p:spPr>
          <a:xfrm rot="10800000">
            <a:off x="6738375" y="1515550"/>
            <a:ext cx="429000" cy="642300"/>
          </a:xfrm>
          <a:prstGeom prst="straightConnector1">
            <a:avLst/>
          </a:prstGeom>
          <a:noFill/>
          <a:ln cap="flat" cmpd="sng" w="9525">
            <a:solidFill>
              <a:schemeClr val="dk2"/>
            </a:solidFill>
            <a:prstDash val="solid"/>
            <a:round/>
            <a:headEnd len="med" w="med" type="none"/>
            <a:tailEnd len="med" w="med" type="triangle"/>
          </a:ln>
        </p:spPr>
      </p:cxnSp>
      <p:sp>
        <p:nvSpPr>
          <p:cNvPr id="280" name="Google Shape;280;g3703edf5d3c_0_248"/>
          <p:cNvSpPr/>
          <p:nvPr/>
        </p:nvSpPr>
        <p:spPr>
          <a:xfrm>
            <a:off x="7085700" y="3215175"/>
            <a:ext cx="1863900" cy="81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Click the PHIT logo to be taken to the City and Hackney Public Health </a:t>
            </a:r>
            <a:r>
              <a:rPr lang="en-GB" sz="1200"/>
              <a:t>website</a:t>
            </a:r>
            <a:endParaRPr sz="1200"/>
          </a:p>
        </p:txBody>
      </p:sp>
      <p:cxnSp>
        <p:nvCxnSpPr>
          <p:cNvPr id="281" name="Google Shape;281;g3703edf5d3c_0_248"/>
          <p:cNvCxnSpPr>
            <a:stCxn id="280" idx="1"/>
          </p:cNvCxnSpPr>
          <p:nvPr/>
        </p:nvCxnSpPr>
        <p:spPr>
          <a:xfrm flipH="1">
            <a:off x="6346800" y="3621975"/>
            <a:ext cx="738900" cy="829200"/>
          </a:xfrm>
          <a:prstGeom prst="straightConnector1">
            <a:avLst/>
          </a:prstGeom>
          <a:noFill/>
          <a:ln cap="flat" cmpd="sng" w="9525">
            <a:solidFill>
              <a:schemeClr val="dk2"/>
            </a:solidFill>
            <a:prstDash val="solid"/>
            <a:round/>
            <a:headEnd len="med" w="med" type="none"/>
            <a:tailEnd len="med" w="med" type="triangle"/>
          </a:ln>
        </p:spPr>
      </p:cxnSp>
      <p:sp>
        <p:nvSpPr>
          <p:cNvPr id="282" name="Google Shape;282;g3703edf5d3c_0_248"/>
          <p:cNvSpPr txBox="1"/>
          <p:nvPr>
            <p:ph idx="4294967295" type="title"/>
          </p:nvPr>
        </p:nvSpPr>
        <p:spPr>
          <a:xfrm>
            <a:off x="177350" y="30575"/>
            <a:ext cx="20967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Start page</a:t>
            </a:r>
            <a:endParaRPr b="1">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g3703edf5d3c_0_262"/>
          <p:cNvPicPr preferRelativeResize="0"/>
          <p:nvPr/>
        </p:nvPicPr>
        <p:blipFill>
          <a:blip r:embed="rId3">
            <a:alphaModFix/>
          </a:blip>
          <a:stretch>
            <a:fillRect/>
          </a:stretch>
        </p:blipFill>
        <p:spPr>
          <a:xfrm>
            <a:off x="1711025" y="569800"/>
            <a:ext cx="6167776" cy="4505351"/>
          </a:xfrm>
          <a:prstGeom prst="rect">
            <a:avLst/>
          </a:prstGeom>
          <a:noFill/>
          <a:ln>
            <a:noFill/>
          </a:ln>
        </p:spPr>
      </p:pic>
      <p:sp>
        <p:nvSpPr>
          <p:cNvPr id="288" name="Google Shape;288;g3703edf5d3c_0_262"/>
          <p:cNvSpPr/>
          <p:nvPr/>
        </p:nvSpPr>
        <p:spPr>
          <a:xfrm>
            <a:off x="7179600" y="40240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Hover over the ‘What’s on this page?’ icon - this is bring up a pop out box that explains each page</a:t>
            </a:r>
            <a:endParaRPr sz="1200"/>
          </a:p>
        </p:txBody>
      </p:sp>
      <p:cxnSp>
        <p:nvCxnSpPr>
          <p:cNvPr id="289" name="Google Shape;289;g3703edf5d3c_0_262"/>
          <p:cNvCxnSpPr>
            <a:stCxn id="288" idx="1"/>
          </p:cNvCxnSpPr>
          <p:nvPr/>
        </p:nvCxnSpPr>
        <p:spPr>
          <a:xfrm flipH="1">
            <a:off x="6873000" y="867400"/>
            <a:ext cx="306600" cy="348600"/>
          </a:xfrm>
          <a:prstGeom prst="straightConnector1">
            <a:avLst/>
          </a:prstGeom>
          <a:noFill/>
          <a:ln cap="flat" cmpd="sng" w="9525">
            <a:solidFill>
              <a:schemeClr val="dk2"/>
            </a:solidFill>
            <a:prstDash val="solid"/>
            <a:round/>
            <a:headEnd len="med" w="med" type="none"/>
            <a:tailEnd len="med" w="med" type="triangle"/>
          </a:ln>
        </p:spPr>
      </p:cxnSp>
      <p:sp>
        <p:nvSpPr>
          <p:cNvPr id="290" name="Google Shape;290;g3703edf5d3c_0_262"/>
          <p:cNvSpPr/>
          <p:nvPr/>
        </p:nvSpPr>
        <p:spPr>
          <a:xfrm>
            <a:off x="696175" y="1136475"/>
            <a:ext cx="1565400" cy="45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the year</a:t>
            </a:r>
            <a:endParaRPr sz="1200"/>
          </a:p>
        </p:txBody>
      </p:sp>
      <p:sp>
        <p:nvSpPr>
          <p:cNvPr id="291" name="Google Shape;291;g3703edf5d3c_0_262"/>
          <p:cNvSpPr/>
          <p:nvPr/>
        </p:nvSpPr>
        <p:spPr>
          <a:xfrm>
            <a:off x="451050" y="2121275"/>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the long term health condition</a:t>
            </a:r>
            <a:endParaRPr sz="1200"/>
          </a:p>
        </p:txBody>
      </p:sp>
      <p:sp>
        <p:nvSpPr>
          <p:cNvPr id="292" name="Google Shape;292;g3703edf5d3c_0_262"/>
          <p:cNvSpPr/>
          <p:nvPr/>
        </p:nvSpPr>
        <p:spPr>
          <a:xfrm>
            <a:off x="7328850" y="2396700"/>
            <a:ext cx="15654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the metric (count, proportion, rate)</a:t>
            </a:r>
            <a:endParaRPr sz="1200"/>
          </a:p>
        </p:txBody>
      </p:sp>
      <p:sp>
        <p:nvSpPr>
          <p:cNvPr id="293" name="Google Shape;293;g3703edf5d3c_0_262"/>
          <p:cNvSpPr/>
          <p:nvPr/>
        </p:nvSpPr>
        <p:spPr>
          <a:xfrm>
            <a:off x="7295300" y="1503425"/>
            <a:ext cx="15654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the sex (persons, female, male)</a:t>
            </a:r>
            <a:endParaRPr sz="1200"/>
          </a:p>
        </p:txBody>
      </p:sp>
      <p:cxnSp>
        <p:nvCxnSpPr>
          <p:cNvPr id="294" name="Google Shape;294;g3703edf5d3c_0_262"/>
          <p:cNvCxnSpPr>
            <a:stCxn id="293" idx="1"/>
          </p:cNvCxnSpPr>
          <p:nvPr/>
        </p:nvCxnSpPr>
        <p:spPr>
          <a:xfrm flipH="1">
            <a:off x="6671000" y="1891475"/>
            <a:ext cx="624300" cy="229800"/>
          </a:xfrm>
          <a:prstGeom prst="straightConnector1">
            <a:avLst/>
          </a:prstGeom>
          <a:noFill/>
          <a:ln cap="flat" cmpd="sng" w="9525">
            <a:solidFill>
              <a:schemeClr val="dk2"/>
            </a:solidFill>
            <a:prstDash val="solid"/>
            <a:round/>
            <a:headEnd len="med" w="med" type="none"/>
            <a:tailEnd len="med" w="med" type="triangle"/>
          </a:ln>
        </p:spPr>
      </p:cxnSp>
      <p:cxnSp>
        <p:nvCxnSpPr>
          <p:cNvPr id="295" name="Google Shape;295;g3703edf5d3c_0_262"/>
          <p:cNvCxnSpPr>
            <a:stCxn id="292" idx="1"/>
          </p:cNvCxnSpPr>
          <p:nvPr/>
        </p:nvCxnSpPr>
        <p:spPr>
          <a:xfrm rot="10800000">
            <a:off x="5343750" y="2298450"/>
            <a:ext cx="1985100" cy="486300"/>
          </a:xfrm>
          <a:prstGeom prst="straightConnector1">
            <a:avLst/>
          </a:prstGeom>
          <a:noFill/>
          <a:ln cap="flat" cmpd="sng" w="9525">
            <a:solidFill>
              <a:schemeClr val="dk2"/>
            </a:solidFill>
            <a:prstDash val="solid"/>
            <a:round/>
            <a:headEnd len="med" w="med" type="none"/>
            <a:tailEnd len="med" w="med" type="triangle"/>
          </a:ln>
        </p:spPr>
      </p:cxnSp>
      <p:cxnSp>
        <p:nvCxnSpPr>
          <p:cNvPr id="296" name="Google Shape;296;g3703edf5d3c_0_262"/>
          <p:cNvCxnSpPr>
            <a:stCxn id="290" idx="3"/>
          </p:cNvCxnSpPr>
          <p:nvPr/>
        </p:nvCxnSpPr>
        <p:spPr>
          <a:xfrm>
            <a:off x="2261575" y="1365675"/>
            <a:ext cx="446400" cy="822900"/>
          </a:xfrm>
          <a:prstGeom prst="straightConnector1">
            <a:avLst/>
          </a:prstGeom>
          <a:noFill/>
          <a:ln cap="flat" cmpd="sng" w="9525">
            <a:solidFill>
              <a:schemeClr val="dk2"/>
            </a:solidFill>
            <a:prstDash val="solid"/>
            <a:round/>
            <a:headEnd len="med" w="med" type="none"/>
            <a:tailEnd len="med" w="med" type="triangle"/>
          </a:ln>
        </p:spPr>
      </p:cxnSp>
      <p:cxnSp>
        <p:nvCxnSpPr>
          <p:cNvPr id="297" name="Google Shape;297;g3703edf5d3c_0_262"/>
          <p:cNvCxnSpPr>
            <a:stCxn id="291" idx="3"/>
          </p:cNvCxnSpPr>
          <p:nvPr/>
        </p:nvCxnSpPr>
        <p:spPr>
          <a:xfrm flipH="1" rot="10800000">
            <a:off x="2212650" y="2249525"/>
            <a:ext cx="1596300" cy="259800"/>
          </a:xfrm>
          <a:prstGeom prst="straightConnector1">
            <a:avLst/>
          </a:prstGeom>
          <a:noFill/>
          <a:ln cap="flat" cmpd="sng" w="9525">
            <a:solidFill>
              <a:schemeClr val="dk2"/>
            </a:solidFill>
            <a:prstDash val="solid"/>
            <a:round/>
            <a:headEnd len="med" w="med" type="none"/>
            <a:tailEnd len="med" w="med" type="triangle"/>
          </a:ln>
        </p:spPr>
      </p:cxnSp>
      <p:sp>
        <p:nvSpPr>
          <p:cNvPr id="298" name="Google Shape;298;g3703edf5d3c_0_262"/>
          <p:cNvSpPr/>
          <p:nvPr/>
        </p:nvSpPr>
        <p:spPr>
          <a:xfrm>
            <a:off x="451150" y="3163975"/>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Select ward or neighbourhood to </a:t>
            </a:r>
            <a:r>
              <a:rPr lang="en-GB" sz="1200"/>
              <a:t>change</a:t>
            </a:r>
            <a:r>
              <a:rPr lang="en-GB" sz="1200"/>
              <a:t> the map breakdown</a:t>
            </a:r>
            <a:endParaRPr sz="1200"/>
          </a:p>
        </p:txBody>
      </p:sp>
      <p:cxnSp>
        <p:nvCxnSpPr>
          <p:cNvPr id="299" name="Google Shape;299;g3703edf5d3c_0_262"/>
          <p:cNvCxnSpPr>
            <a:stCxn id="298" idx="3"/>
          </p:cNvCxnSpPr>
          <p:nvPr/>
        </p:nvCxnSpPr>
        <p:spPr>
          <a:xfrm flipH="1" rot="10800000">
            <a:off x="2212750" y="2830525"/>
            <a:ext cx="519600" cy="721500"/>
          </a:xfrm>
          <a:prstGeom prst="straightConnector1">
            <a:avLst/>
          </a:prstGeom>
          <a:noFill/>
          <a:ln cap="flat" cmpd="sng" w="9525">
            <a:solidFill>
              <a:schemeClr val="dk2"/>
            </a:solidFill>
            <a:prstDash val="solid"/>
            <a:round/>
            <a:headEnd len="med" w="med" type="none"/>
            <a:tailEnd len="med" w="med" type="triangle"/>
          </a:ln>
        </p:spPr>
      </p:cxnSp>
      <p:sp>
        <p:nvSpPr>
          <p:cNvPr id="300" name="Google Shape;300;g3703edf5d3c_0_262"/>
          <p:cNvSpPr/>
          <p:nvPr/>
        </p:nvSpPr>
        <p:spPr>
          <a:xfrm>
            <a:off x="451150" y="4145175"/>
            <a:ext cx="18105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Select the ward/</a:t>
            </a:r>
            <a:r>
              <a:rPr lang="en-GB" sz="1200"/>
              <a:t>neighbourhood</a:t>
            </a:r>
            <a:r>
              <a:rPr lang="en-GB" sz="1200"/>
              <a:t> on the map you’re interested in to show data for this area </a:t>
            </a:r>
            <a:endParaRPr sz="1200"/>
          </a:p>
        </p:txBody>
      </p:sp>
      <p:cxnSp>
        <p:nvCxnSpPr>
          <p:cNvPr id="301" name="Google Shape;301;g3703edf5d3c_0_262"/>
          <p:cNvCxnSpPr>
            <a:stCxn id="300" idx="3"/>
          </p:cNvCxnSpPr>
          <p:nvPr/>
        </p:nvCxnSpPr>
        <p:spPr>
          <a:xfrm flipH="1" rot="10800000">
            <a:off x="2261650" y="3093675"/>
            <a:ext cx="1473900" cy="1516500"/>
          </a:xfrm>
          <a:prstGeom prst="straightConnector1">
            <a:avLst/>
          </a:prstGeom>
          <a:noFill/>
          <a:ln cap="flat" cmpd="sng" w="9525">
            <a:solidFill>
              <a:schemeClr val="dk2"/>
            </a:solidFill>
            <a:prstDash val="solid"/>
            <a:round/>
            <a:headEnd len="med" w="med" type="none"/>
            <a:tailEnd len="med" w="med" type="triangle"/>
          </a:ln>
        </p:spPr>
      </p:cxnSp>
      <p:sp>
        <p:nvSpPr>
          <p:cNvPr id="302" name="Google Shape;302;g3703edf5d3c_0_262"/>
          <p:cNvSpPr txBox="1"/>
          <p:nvPr>
            <p:ph idx="4294967295" type="title"/>
          </p:nvPr>
        </p:nvSpPr>
        <p:spPr>
          <a:xfrm>
            <a:off x="48900" y="0"/>
            <a:ext cx="4347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Health profiles - Filters</a:t>
            </a:r>
            <a:endParaRPr b="1">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g3703edf5d3c_0_288"/>
          <p:cNvPicPr preferRelativeResize="0"/>
          <p:nvPr/>
        </p:nvPicPr>
        <p:blipFill>
          <a:blip r:embed="rId3">
            <a:alphaModFix/>
          </a:blip>
          <a:stretch>
            <a:fillRect/>
          </a:stretch>
        </p:blipFill>
        <p:spPr>
          <a:xfrm>
            <a:off x="1711025" y="569800"/>
            <a:ext cx="6167776" cy="4505351"/>
          </a:xfrm>
          <a:prstGeom prst="rect">
            <a:avLst/>
          </a:prstGeom>
          <a:noFill/>
          <a:ln>
            <a:noFill/>
          </a:ln>
        </p:spPr>
      </p:pic>
      <p:sp>
        <p:nvSpPr>
          <p:cNvPr id="308" name="Google Shape;308;g3703edf5d3c_0_288"/>
          <p:cNvSpPr/>
          <p:nvPr/>
        </p:nvSpPr>
        <p:spPr>
          <a:xfrm>
            <a:off x="7179600" y="40240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Hover over the ‘What’s on this page?’ icon - this is bring up a pop out box that explains each page</a:t>
            </a:r>
            <a:endParaRPr sz="1200"/>
          </a:p>
        </p:txBody>
      </p:sp>
      <p:cxnSp>
        <p:nvCxnSpPr>
          <p:cNvPr id="309" name="Google Shape;309;g3703edf5d3c_0_288"/>
          <p:cNvCxnSpPr>
            <a:stCxn id="308" idx="1"/>
          </p:cNvCxnSpPr>
          <p:nvPr/>
        </p:nvCxnSpPr>
        <p:spPr>
          <a:xfrm flipH="1">
            <a:off x="6879000" y="867400"/>
            <a:ext cx="300600" cy="428100"/>
          </a:xfrm>
          <a:prstGeom prst="straightConnector1">
            <a:avLst/>
          </a:prstGeom>
          <a:noFill/>
          <a:ln cap="flat" cmpd="sng" w="9525">
            <a:solidFill>
              <a:schemeClr val="dk2"/>
            </a:solidFill>
            <a:prstDash val="solid"/>
            <a:round/>
            <a:headEnd len="med" w="med" type="none"/>
            <a:tailEnd len="med" w="med" type="triangle"/>
          </a:ln>
        </p:spPr>
      </p:cxnSp>
      <p:sp>
        <p:nvSpPr>
          <p:cNvPr id="310" name="Google Shape;310;g3703edf5d3c_0_288"/>
          <p:cNvSpPr/>
          <p:nvPr/>
        </p:nvSpPr>
        <p:spPr>
          <a:xfrm>
            <a:off x="7080900" y="1582950"/>
            <a:ext cx="19143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Prevalence for selected condition in North East London, Hackney and City of London (e.g. Asthma)</a:t>
            </a:r>
            <a:endParaRPr sz="1200"/>
          </a:p>
        </p:txBody>
      </p:sp>
      <p:sp>
        <p:nvSpPr>
          <p:cNvPr id="311" name="Google Shape;311;g3703edf5d3c_0_288"/>
          <p:cNvSpPr/>
          <p:nvPr/>
        </p:nvSpPr>
        <p:spPr>
          <a:xfrm>
            <a:off x="451150" y="1117950"/>
            <a:ext cx="17616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Hover over the North East London box to see ranking of boroughs by condition </a:t>
            </a:r>
            <a:r>
              <a:rPr lang="en-GB" sz="1200">
                <a:solidFill>
                  <a:schemeClr val="dk1"/>
                </a:solidFill>
              </a:rPr>
              <a:t>(e.g. Asthma)</a:t>
            </a:r>
            <a:endParaRPr sz="1200"/>
          </a:p>
        </p:txBody>
      </p:sp>
      <p:sp>
        <p:nvSpPr>
          <p:cNvPr id="312" name="Google Shape;312;g3703edf5d3c_0_288"/>
          <p:cNvSpPr/>
          <p:nvPr/>
        </p:nvSpPr>
        <p:spPr>
          <a:xfrm>
            <a:off x="7273800" y="2727275"/>
            <a:ext cx="15654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Bar chart ranking conditions in selected area (e.g. Brownswood)</a:t>
            </a:r>
            <a:endParaRPr sz="1200"/>
          </a:p>
        </p:txBody>
      </p:sp>
      <p:cxnSp>
        <p:nvCxnSpPr>
          <p:cNvPr id="313" name="Google Shape;313;g3703edf5d3c_0_288"/>
          <p:cNvCxnSpPr/>
          <p:nvPr/>
        </p:nvCxnSpPr>
        <p:spPr>
          <a:xfrm flipH="1">
            <a:off x="6120600" y="3121175"/>
            <a:ext cx="1153200" cy="15600"/>
          </a:xfrm>
          <a:prstGeom prst="straightConnector1">
            <a:avLst/>
          </a:prstGeom>
          <a:noFill/>
          <a:ln cap="flat" cmpd="sng" w="9525">
            <a:solidFill>
              <a:schemeClr val="dk2"/>
            </a:solidFill>
            <a:prstDash val="solid"/>
            <a:round/>
            <a:headEnd len="med" w="med" type="none"/>
            <a:tailEnd len="med" w="med" type="triangle"/>
          </a:ln>
        </p:spPr>
      </p:cxnSp>
      <p:cxnSp>
        <p:nvCxnSpPr>
          <p:cNvPr id="314" name="Google Shape;314;g3703edf5d3c_0_288"/>
          <p:cNvCxnSpPr>
            <a:stCxn id="310" idx="1"/>
          </p:cNvCxnSpPr>
          <p:nvPr/>
        </p:nvCxnSpPr>
        <p:spPr>
          <a:xfrm rot="10800000">
            <a:off x="6652800" y="1931550"/>
            <a:ext cx="428100" cy="116400"/>
          </a:xfrm>
          <a:prstGeom prst="straightConnector1">
            <a:avLst/>
          </a:prstGeom>
          <a:noFill/>
          <a:ln cap="flat" cmpd="sng" w="9525">
            <a:solidFill>
              <a:schemeClr val="dk2"/>
            </a:solidFill>
            <a:prstDash val="solid"/>
            <a:round/>
            <a:headEnd len="med" w="med" type="none"/>
            <a:tailEnd len="med" w="med" type="triangle"/>
          </a:ln>
        </p:spPr>
      </p:cxnSp>
      <p:cxnSp>
        <p:nvCxnSpPr>
          <p:cNvPr id="315" name="Google Shape;315;g3703edf5d3c_0_288"/>
          <p:cNvCxnSpPr>
            <a:stCxn id="311" idx="3"/>
          </p:cNvCxnSpPr>
          <p:nvPr/>
        </p:nvCxnSpPr>
        <p:spPr>
          <a:xfrm>
            <a:off x="2212750" y="1582950"/>
            <a:ext cx="458400" cy="269100"/>
          </a:xfrm>
          <a:prstGeom prst="straightConnector1">
            <a:avLst/>
          </a:prstGeom>
          <a:noFill/>
          <a:ln cap="flat" cmpd="sng" w="9525">
            <a:solidFill>
              <a:schemeClr val="dk2"/>
            </a:solidFill>
            <a:prstDash val="solid"/>
            <a:round/>
            <a:headEnd len="med" w="med" type="none"/>
            <a:tailEnd len="med" w="med" type="triangle"/>
          </a:ln>
        </p:spPr>
      </p:cxnSp>
      <p:sp>
        <p:nvSpPr>
          <p:cNvPr id="316" name="Google Shape;316;g3703edf5d3c_0_288"/>
          <p:cNvSpPr/>
          <p:nvPr/>
        </p:nvSpPr>
        <p:spPr>
          <a:xfrm>
            <a:off x="451150" y="2183700"/>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Map shows prevalence of condition across wards/neighbourhoods</a:t>
            </a:r>
            <a:endParaRPr sz="1200"/>
          </a:p>
        </p:txBody>
      </p:sp>
      <p:cxnSp>
        <p:nvCxnSpPr>
          <p:cNvPr id="317" name="Google Shape;317;g3703edf5d3c_0_288"/>
          <p:cNvCxnSpPr>
            <a:stCxn id="316" idx="3"/>
          </p:cNvCxnSpPr>
          <p:nvPr/>
        </p:nvCxnSpPr>
        <p:spPr>
          <a:xfrm>
            <a:off x="2212750" y="2571750"/>
            <a:ext cx="1485900" cy="197700"/>
          </a:xfrm>
          <a:prstGeom prst="straightConnector1">
            <a:avLst/>
          </a:prstGeom>
          <a:noFill/>
          <a:ln cap="flat" cmpd="sng" w="9525">
            <a:solidFill>
              <a:schemeClr val="dk2"/>
            </a:solidFill>
            <a:prstDash val="solid"/>
            <a:round/>
            <a:headEnd len="med" w="med" type="none"/>
            <a:tailEnd len="med" w="med" type="triangle"/>
          </a:ln>
        </p:spPr>
      </p:cxnSp>
      <p:sp>
        <p:nvSpPr>
          <p:cNvPr id="318" name="Google Shape;318;g3703edf5d3c_0_288"/>
          <p:cNvSpPr/>
          <p:nvPr/>
        </p:nvSpPr>
        <p:spPr>
          <a:xfrm>
            <a:off x="451150" y="4053775"/>
            <a:ext cx="1810500" cy="102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Line graph to show prevalence overtime for selected area (light blue) and City and Hackney (green)</a:t>
            </a:r>
            <a:endParaRPr sz="1200"/>
          </a:p>
        </p:txBody>
      </p:sp>
      <p:cxnSp>
        <p:nvCxnSpPr>
          <p:cNvPr id="319" name="Google Shape;319;g3703edf5d3c_0_288"/>
          <p:cNvCxnSpPr>
            <a:stCxn id="318" idx="3"/>
          </p:cNvCxnSpPr>
          <p:nvPr/>
        </p:nvCxnSpPr>
        <p:spPr>
          <a:xfrm flipH="1" rot="10800000">
            <a:off x="2261650" y="4271125"/>
            <a:ext cx="617400" cy="293400"/>
          </a:xfrm>
          <a:prstGeom prst="straightConnector1">
            <a:avLst/>
          </a:prstGeom>
          <a:noFill/>
          <a:ln cap="flat" cmpd="sng" w="9525">
            <a:solidFill>
              <a:schemeClr val="dk2"/>
            </a:solidFill>
            <a:prstDash val="solid"/>
            <a:round/>
            <a:headEnd len="med" w="med" type="none"/>
            <a:tailEnd len="med" w="med" type="triangle"/>
          </a:ln>
        </p:spPr>
      </p:cxnSp>
      <p:sp>
        <p:nvSpPr>
          <p:cNvPr id="320" name="Google Shape;320;g3703edf5d3c_0_288"/>
          <p:cNvSpPr txBox="1"/>
          <p:nvPr>
            <p:ph idx="4294967295" type="title"/>
          </p:nvPr>
        </p:nvSpPr>
        <p:spPr>
          <a:xfrm>
            <a:off x="48900" y="0"/>
            <a:ext cx="4347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Health profiles - visuals</a:t>
            </a:r>
            <a:endParaRPr b="1">
              <a:latin typeface="Arial"/>
              <a:ea typeface="Arial"/>
              <a:cs typeface="Arial"/>
              <a:sym typeface="Arial"/>
            </a:endParaRPr>
          </a:p>
        </p:txBody>
      </p:sp>
      <p:sp>
        <p:nvSpPr>
          <p:cNvPr id="321" name="Google Shape;321;g3703edf5d3c_0_288"/>
          <p:cNvSpPr/>
          <p:nvPr/>
        </p:nvSpPr>
        <p:spPr>
          <a:xfrm>
            <a:off x="193000" y="3062975"/>
            <a:ext cx="18639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Scale of prevalence - the darker the shade the higher the </a:t>
            </a:r>
            <a:r>
              <a:rPr lang="en-GB" sz="1200"/>
              <a:t>prevalence</a:t>
            </a:r>
            <a:endParaRPr sz="1200"/>
          </a:p>
        </p:txBody>
      </p:sp>
      <p:cxnSp>
        <p:nvCxnSpPr>
          <p:cNvPr id="322" name="Google Shape;322;g3703edf5d3c_0_288"/>
          <p:cNvCxnSpPr>
            <a:stCxn id="321" idx="3"/>
          </p:cNvCxnSpPr>
          <p:nvPr/>
        </p:nvCxnSpPr>
        <p:spPr>
          <a:xfrm flipH="1" rot="10800000">
            <a:off x="2056900" y="3430025"/>
            <a:ext cx="620400" cy="21000"/>
          </a:xfrm>
          <a:prstGeom prst="straightConnector1">
            <a:avLst/>
          </a:prstGeom>
          <a:noFill/>
          <a:ln cap="flat" cmpd="sng" w="9525">
            <a:solidFill>
              <a:schemeClr val="dk2"/>
            </a:solidFill>
            <a:prstDash val="solid"/>
            <a:round/>
            <a:headEnd len="med" w="med" type="none"/>
            <a:tailEnd len="med" w="med" type="triangle"/>
          </a:ln>
        </p:spPr>
      </p:cxnSp>
      <p:sp>
        <p:nvSpPr>
          <p:cNvPr id="323" name="Google Shape;323;g3703edf5d3c_0_288"/>
          <p:cNvSpPr/>
          <p:nvPr/>
        </p:nvSpPr>
        <p:spPr>
          <a:xfrm>
            <a:off x="7273800" y="3625675"/>
            <a:ext cx="1565400" cy="42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Red bar represents selected condition</a:t>
            </a:r>
            <a:endParaRPr sz="1200"/>
          </a:p>
        </p:txBody>
      </p:sp>
      <p:sp>
        <p:nvSpPr>
          <p:cNvPr id="324" name="Google Shape;324;g3703edf5d3c_0_288"/>
          <p:cNvSpPr/>
          <p:nvPr/>
        </p:nvSpPr>
        <p:spPr>
          <a:xfrm>
            <a:off x="7273800" y="4176075"/>
            <a:ext cx="15042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Green line represents prevalence for City and Hackney</a:t>
            </a:r>
            <a:endParaRPr sz="1200"/>
          </a:p>
        </p:txBody>
      </p:sp>
      <p:cxnSp>
        <p:nvCxnSpPr>
          <p:cNvPr id="325" name="Google Shape;325;g3703edf5d3c_0_288"/>
          <p:cNvCxnSpPr>
            <a:stCxn id="323" idx="1"/>
          </p:cNvCxnSpPr>
          <p:nvPr/>
        </p:nvCxnSpPr>
        <p:spPr>
          <a:xfrm rot="10800000">
            <a:off x="6071700" y="3228025"/>
            <a:ext cx="1202100" cy="611700"/>
          </a:xfrm>
          <a:prstGeom prst="straightConnector1">
            <a:avLst/>
          </a:prstGeom>
          <a:noFill/>
          <a:ln cap="flat" cmpd="sng" w="9525">
            <a:solidFill>
              <a:schemeClr val="dk2"/>
            </a:solidFill>
            <a:prstDash val="solid"/>
            <a:round/>
            <a:headEnd len="med" w="med" type="none"/>
            <a:tailEnd len="med" w="med" type="triangle"/>
          </a:ln>
        </p:spPr>
      </p:cxnSp>
      <p:cxnSp>
        <p:nvCxnSpPr>
          <p:cNvPr id="326" name="Google Shape;326;g3703edf5d3c_0_288"/>
          <p:cNvCxnSpPr/>
          <p:nvPr/>
        </p:nvCxnSpPr>
        <p:spPr>
          <a:xfrm rot="10800000">
            <a:off x="5869800" y="3852075"/>
            <a:ext cx="1404000" cy="690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g3703edf5d3c_0_336"/>
          <p:cNvPicPr preferRelativeResize="0"/>
          <p:nvPr/>
        </p:nvPicPr>
        <p:blipFill>
          <a:blip r:embed="rId3">
            <a:alphaModFix/>
          </a:blip>
          <a:stretch>
            <a:fillRect/>
          </a:stretch>
        </p:blipFill>
        <p:spPr>
          <a:xfrm>
            <a:off x="1979775" y="494299"/>
            <a:ext cx="6044974" cy="4460101"/>
          </a:xfrm>
          <a:prstGeom prst="rect">
            <a:avLst/>
          </a:prstGeom>
          <a:noFill/>
          <a:ln>
            <a:noFill/>
          </a:ln>
        </p:spPr>
      </p:pic>
      <p:sp>
        <p:nvSpPr>
          <p:cNvPr id="332" name="Google Shape;332;g3703edf5d3c_0_336"/>
          <p:cNvSpPr/>
          <p:nvPr/>
        </p:nvSpPr>
        <p:spPr>
          <a:xfrm>
            <a:off x="7179600" y="40240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Hover over the ‘What’s on this page?’ icon - this is bring up a pop out box that explains each page</a:t>
            </a:r>
            <a:endParaRPr sz="1200"/>
          </a:p>
        </p:txBody>
      </p:sp>
      <p:cxnSp>
        <p:nvCxnSpPr>
          <p:cNvPr id="333" name="Google Shape;333;g3703edf5d3c_0_336"/>
          <p:cNvCxnSpPr>
            <a:stCxn id="332" idx="1"/>
          </p:cNvCxnSpPr>
          <p:nvPr/>
        </p:nvCxnSpPr>
        <p:spPr>
          <a:xfrm flipH="1">
            <a:off x="6873000" y="867400"/>
            <a:ext cx="306600" cy="348600"/>
          </a:xfrm>
          <a:prstGeom prst="straightConnector1">
            <a:avLst/>
          </a:prstGeom>
          <a:noFill/>
          <a:ln cap="flat" cmpd="sng" w="9525">
            <a:solidFill>
              <a:schemeClr val="dk2"/>
            </a:solidFill>
            <a:prstDash val="solid"/>
            <a:round/>
            <a:headEnd len="med" w="med" type="none"/>
            <a:tailEnd len="med" w="med" type="triangle"/>
          </a:ln>
        </p:spPr>
      </p:cxnSp>
      <p:sp>
        <p:nvSpPr>
          <p:cNvPr id="334" name="Google Shape;334;g3703edf5d3c_0_336"/>
          <p:cNvSpPr/>
          <p:nvPr/>
        </p:nvSpPr>
        <p:spPr>
          <a:xfrm>
            <a:off x="696175" y="1136475"/>
            <a:ext cx="1565400" cy="45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the year</a:t>
            </a:r>
            <a:endParaRPr sz="1200"/>
          </a:p>
        </p:txBody>
      </p:sp>
      <p:sp>
        <p:nvSpPr>
          <p:cNvPr id="335" name="Google Shape;335;g3703edf5d3c_0_336"/>
          <p:cNvSpPr/>
          <p:nvPr/>
        </p:nvSpPr>
        <p:spPr>
          <a:xfrm>
            <a:off x="451050" y="2121275"/>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the long term health condition</a:t>
            </a:r>
            <a:endParaRPr sz="1200"/>
          </a:p>
        </p:txBody>
      </p:sp>
      <p:sp>
        <p:nvSpPr>
          <p:cNvPr id="336" name="Google Shape;336;g3703edf5d3c_0_336"/>
          <p:cNvSpPr/>
          <p:nvPr/>
        </p:nvSpPr>
        <p:spPr>
          <a:xfrm>
            <a:off x="7328850" y="2396700"/>
            <a:ext cx="15654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the metric (count, proportion, rate)</a:t>
            </a:r>
            <a:endParaRPr sz="1200"/>
          </a:p>
        </p:txBody>
      </p:sp>
      <p:sp>
        <p:nvSpPr>
          <p:cNvPr id="337" name="Google Shape;337;g3703edf5d3c_0_336"/>
          <p:cNvSpPr/>
          <p:nvPr/>
        </p:nvSpPr>
        <p:spPr>
          <a:xfrm>
            <a:off x="7295300" y="1503425"/>
            <a:ext cx="15654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Drop down box to change the sex (persons, female, male)</a:t>
            </a:r>
            <a:endParaRPr sz="1200"/>
          </a:p>
        </p:txBody>
      </p:sp>
      <p:cxnSp>
        <p:nvCxnSpPr>
          <p:cNvPr id="338" name="Google Shape;338;g3703edf5d3c_0_336"/>
          <p:cNvCxnSpPr>
            <a:stCxn id="337" idx="1"/>
          </p:cNvCxnSpPr>
          <p:nvPr/>
        </p:nvCxnSpPr>
        <p:spPr>
          <a:xfrm flipH="1">
            <a:off x="6671000" y="1891475"/>
            <a:ext cx="624300" cy="229800"/>
          </a:xfrm>
          <a:prstGeom prst="straightConnector1">
            <a:avLst/>
          </a:prstGeom>
          <a:noFill/>
          <a:ln cap="flat" cmpd="sng" w="9525">
            <a:solidFill>
              <a:schemeClr val="dk2"/>
            </a:solidFill>
            <a:prstDash val="solid"/>
            <a:round/>
            <a:headEnd len="med" w="med" type="none"/>
            <a:tailEnd len="med" w="med" type="triangle"/>
          </a:ln>
        </p:spPr>
      </p:cxnSp>
      <p:cxnSp>
        <p:nvCxnSpPr>
          <p:cNvPr id="339" name="Google Shape;339;g3703edf5d3c_0_336"/>
          <p:cNvCxnSpPr>
            <a:stCxn id="336" idx="1"/>
          </p:cNvCxnSpPr>
          <p:nvPr/>
        </p:nvCxnSpPr>
        <p:spPr>
          <a:xfrm rot="10800000">
            <a:off x="5423550" y="2182350"/>
            <a:ext cx="1905300" cy="602400"/>
          </a:xfrm>
          <a:prstGeom prst="straightConnector1">
            <a:avLst/>
          </a:prstGeom>
          <a:noFill/>
          <a:ln cap="flat" cmpd="sng" w="9525">
            <a:solidFill>
              <a:schemeClr val="dk2"/>
            </a:solidFill>
            <a:prstDash val="solid"/>
            <a:round/>
            <a:headEnd len="med" w="med" type="none"/>
            <a:tailEnd len="med" w="med" type="triangle"/>
          </a:ln>
        </p:spPr>
      </p:cxnSp>
      <p:cxnSp>
        <p:nvCxnSpPr>
          <p:cNvPr id="340" name="Google Shape;340;g3703edf5d3c_0_336"/>
          <p:cNvCxnSpPr>
            <a:stCxn id="334" idx="3"/>
          </p:cNvCxnSpPr>
          <p:nvPr/>
        </p:nvCxnSpPr>
        <p:spPr>
          <a:xfrm>
            <a:off x="2261575" y="1365675"/>
            <a:ext cx="587100" cy="657600"/>
          </a:xfrm>
          <a:prstGeom prst="straightConnector1">
            <a:avLst/>
          </a:prstGeom>
          <a:noFill/>
          <a:ln cap="flat" cmpd="sng" w="9525">
            <a:solidFill>
              <a:schemeClr val="dk2"/>
            </a:solidFill>
            <a:prstDash val="solid"/>
            <a:round/>
            <a:headEnd len="med" w="med" type="none"/>
            <a:tailEnd len="med" w="med" type="triangle"/>
          </a:ln>
        </p:spPr>
      </p:cxnSp>
      <p:cxnSp>
        <p:nvCxnSpPr>
          <p:cNvPr id="341" name="Google Shape;341;g3703edf5d3c_0_336"/>
          <p:cNvCxnSpPr>
            <a:stCxn id="335" idx="3"/>
          </p:cNvCxnSpPr>
          <p:nvPr/>
        </p:nvCxnSpPr>
        <p:spPr>
          <a:xfrm flipH="1" rot="10800000">
            <a:off x="2212650" y="2188325"/>
            <a:ext cx="1767300" cy="321000"/>
          </a:xfrm>
          <a:prstGeom prst="straightConnector1">
            <a:avLst/>
          </a:prstGeom>
          <a:noFill/>
          <a:ln cap="flat" cmpd="sng" w="9525">
            <a:solidFill>
              <a:schemeClr val="dk2"/>
            </a:solidFill>
            <a:prstDash val="solid"/>
            <a:round/>
            <a:headEnd len="med" w="med" type="none"/>
            <a:tailEnd len="med" w="med" type="triangle"/>
          </a:ln>
        </p:spPr>
      </p:cxnSp>
      <p:sp>
        <p:nvSpPr>
          <p:cNvPr id="342" name="Google Shape;342;g3703edf5d3c_0_336"/>
          <p:cNvSpPr/>
          <p:nvPr/>
        </p:nvSpPr>
        <p:spPr>
          <a:xfrm>
            <a:off x="451150" y="3163975"/>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Select ward or neighbourhood to change the map breakdown</a:t>
            </a:r>
            <a:endParaRPr sz="1200"/>
          </a:p>
        </p:txBody>
      </p:sp>
      <p:cxnSp>
        <p:nvCxnSpPr>
          <p:cNvPr id="343" name="Google Shape;343;g3703edf5d3c_0_336"/>
          <p:cNvCxnSpPr>
            <a:stCxn id="342" idx="3"/>
          </p:cNvCxnSpPr>
          <p:nvPr/>
        </p:nvCxnSpPr>
        <p:spPr>
          <a:xfrm flipH="1" rot="10800000">
            <a:off x="2212750" y="2751025"/>
            <a:ext cx="880500" cy="801000"/>
          </a:xfrm>
          <a:prstGeom prst="straightConnector1">
            <a:avLst/>
          </a:prstGeom>
          <a:noFill/>
          <a:ln cap="flat" cmpd="sng" w="9525">
            <a:solidFill>
              <a:schemeClr val="dk2"/>
            </a:solidFill>
            <a:prstDash val="solid"/>
            <a:round/>
            <a:headEnd len="med" w="med" type="none"/>
            <a:tailEnd len="med" w="med" type="triangle"/>
          </a:ln>
        </p:spPr>
      </p:cxnSp>
      <p:sp>
        <p:nvSpPr>
          <p:cNvPr id="344" name="Google Shape;344;g3703edf5d3c_0_336"/>
          <p:cNvSpPr/>
          <p:nvPr/>
        </p:nvSpPr>
        <p:spPr>
          <a:xfrm>
            <a:off x="451150" y="4145175"/>
            <a:ext cx="18105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Select the ward/neighbourhood on the map you’re interested in to show data for this area </a:t>
            </a:r>
            <a:endParaRPr sz="1200"/>
          </a:p>
        </p:txBody>
      </p:sp>
      <p:cxnSp>
        <p:nvCxnSpPr>
          <p:cNvPr id="345" name="Google Shape;345;g3703edf5d3c_0_336"/>
          <p:cNvCxnSpPr>
            <a:stCxn id="344" idx="3"/>
          </p:cNvCxnSpPr>
          <p:nvPr/>
        </p:nvCxnSpPr>
        <p:spPr>
          <a:xfrm flipH="1" rot="10800000">
            <a:off x="2261650" y="2995875"/>
            <a:ext cx="1651200" cy="1614300"/>
          </a:xfrm>
          <a:prstGeom prst="straightConnector1">
            <a:avLst/>
          </a:prstGeom>
          <a:noFill/>
          <a:ln cap="flat" cmpd="sng" w="9525">
            <a:solidFill>
              <a:schemeClr val="dk2"/>
            </a:solidFill>
            <a:prstDash val="solid"/>
            <a:round/>
            <a:headEnd len="med" w="med" type="none"/>
            <a:tailEnd len="med" w="med" type="triangle"/>
          </a:ln>
        </p:spPr>
      </p:cxnSp>
      <p:sp>
        <p:nvSpPr>
          <p:cNvPr id="346" name="Google Shape;346;g3703edf5d3c_0_336"/>
          <p:cNvSpPr txBox="1"/>
          <p:nvPr>
            <p:ph idx="4294967295" type="title"/>
          </p:nvPr>
        </p:nvSpPr>
        <p:spPr>
          <a:xfrm>
            <a:off x="48900" y="0"/>
            <a:ext cx="63408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Health profiles by age - Filters</a:t>
            </a:r>
            <a:endParaRPr b="1">
              <a:latin typeface="Arial"/>
              <a:ea typeface="Arial"/>
              <a:cs typeface="Arial"/>
              <a:sym typeface="Arial"/>
            </a:endParaRPr>
          </a:p>
        </p:txBody>
      </p:sp>
      <p:sp>
        <p:nvSpPr>
          <p:cNvPr id="347" name="Google Shape;347;g3703edf5d3c_0_336"/>
          <p:cNvSpPr/>
          <p:nvPr/>
        </p:nvSpPr>
        <p:spPr>
          <a:xfrm>
            <a:off x="7365550" y="3552025"/>
            <a:ext cx="15654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Select an age group on the bar chart to change the red line in the line graph</a:t>
            </a:r>
            <a:endParaRPr sz="1200"/>
          </a:p>
        </p:txBody>
      </p:sp>
      <p:cxnSp>
        <p:nvCxnSpPr>
          <p:cNvPr id="348" name="Google Shape;348;g3703edf5d3c_0_336"/>
          <p:cNvCxnSpPr/>
          <p:nvPr/>
        </p:nvCxnSpPr>
        <p:spPr>
          <a:xfrm rot="10800000">
            <a:off x="6279500" y="3331975"/>
            <a:ext cx="1015800" cy="608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City and Hackney Public Health">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ty and Hackney Public Health">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